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65" r:id="rId2"/>
    <p:sldMasterId id="2147483777" r:id="rId3"/>
    <p:sldMasterId id="2147483789" r:id="rId4"/>
  </p:sldMasterIdLst>
  <p:notesMasterIdLst>
    <p:notesMasterId r:id="rId26"/>
  </p:notesMasterIdLst>
  <p:handoutMasterIdLst>
    <p:handoutMasterId r:id="rId27"/>
  </p:handoutMasterIdLst>
  <p:sldIdLst>
    <p:sldId id="350" r:id="rId5"/>
    <p:sldId id="327" r:id="rId6"/>
    <p:sldId id="351" r:id="rId7"/>
    <p:sldId id="336" r:id="rId8"/>
    <p:sldId id="337" r:id="rId9"/>
    <p:sldId id="338" r:id="rId10"/>
    <p:sldId id="339" r:id="rId11"/>
    <p:sldId id="340" r:id="rId12"/>
    <p:sldId id="347" r:id="rId13"/>
    <p:sldId id="341" r:id="rId14"/>
    <p:sldId id="342" r:id="rId15"/>
    <p:sldId id="344" r:id="rId16"/>
    <p:sldId id="343" r:id="rId17"/>
    <p:sldId id="352" r:id="rId18"/>
    <p:sldId id="354" r:id="rId19"/>
    <p:sldId id="355" r:id="rId20"/>
    <p:sldId id="356" r:id="rId21"/>
    <p:sldId id="357" r:id="rId22"/>
    <p:sldId id="358" r:id="rId23"/>
    <p:sldId id="359" r:id="rId24"/>
    <p:sldId id="349"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2189" autoAdjust="0"/>
  </p:normalViewPr>
  <p:slideViewPr>
    <p:cSldViewPr>
      <p:cViewPr>
        <p:scale>
          <a:sx n="104" d="100"/>
          <a:sy n="104" d="100"/>
        </p:scale>
        <p:origin x="-126" y="-72"/>
      </p:cViewPr>
      <p:guideLst>
        <p:guide orient="horz" pos="2160"/>
        <p:guide pos="2880"/>
      </p:guideLst>
    </p:cSldViewPr>
  </p:slideViewPr>
  <p:outlineViewPr>
    <p:cViewPr>
      <p:scale>
        <a:sx n="33" d="100"/>
        <a:sy n="33" d="100"/>
      </p:scale>
      <p:origin x="0" y="37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8802BD-6A73-430A-B959-C159A265C681}" type="datetimeFigureOut">
              <a:rPr lang="en-US" smtClean="0"/>
              <a:pPr/>
              <a:t>4/20/2012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F21C23-09EB-419A-833B-A0AD6139BF00}" type="slidenum">
              <a:rPr lang="en-US" smtClean="0"/>
              <a:pPr/>
              <a:t>‹#›</a:t>
            </a:fld>
            <a:endParaRPr lang="en-US"/>
          </a:p>
        </p:txBody>
      </p:sp>
    </p:spTree>
    <p:extLst>
      <p:ext uri="{BB962C8B-B14F-4D97-AF65-F5344CB8AC3E}">
        <p14:creationId xmlns:p14="http://schemas.microsoft.com/office/powerpoint/2010/main" val="3333408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endParaRPr lang="en-US"/>
          </a:p>
        </p:txBody>
      </p:sp>
      <p:sp>
        <p:nvSpPr>
          <p:cNvPr id="1054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endParaRPr lang="en-US"/>
          </a:p>
        </p:txBody>
      </p:sp>
      <p:sp>
        <p:nvSpPr>
          <p:cNvPr id="1054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endParaRPr lang="en-US"/>
          </a:p>
        </p:txBody>
      </p:sp>
      <p:sp>
        <p:nvSpPr>
          <p:cNvPr id="1054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fld id="{865665EE-D885-457E-B693-63A1F0CBC753}" type="slidenum">
              <a:rPr lang="en-US"/>
              <a:pPr/>
              <a:t>‹#›</a:t>
            </a:fld>
            <a:endParaRPr lang="en-US"/>
          </a:p>
        </p:txBody>
      </p:sp>
    </p:spTree>
    <p:extLst>
      <p:ext uri="{BB962C8B-B14F-4D97-AF65-F5344CB8AC3E}">
        <p14:creationId xmlns:p14="http://schemas.microsoft.com/office/powerpoint/2010/main" val="33819710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afternoon and welcome,  my name is Chris George, the director of financial aid at the University.  As a member of CAFAA, the Colorado Association of Financial Aid Administrators, I’m honored to be presenting this information to you today.  It appears that we have a packed house for my presentation on Financial Aid and the College Decision Process. </a:t>
            </a:r>
            <a:endParaRPr lang="en-US" dirty="0"/>
          </a:p>
        </p:txBody>
      </p:sp>
      <p:sp>
        <p:nvSpPr>
          <p:cNvPr id="4" name="Slide Number Placeholder 3"/>
          <p:cNvSpPr>
            <a:spLocks noGrp="1"/>
          </p:cNvSpPr>
          <p:nvPr>
            <p:ph type="sldNum" sz="quarter" idx="10"/>
          </p:nvPr>
        </p:nvSpPr>
        <p:spPr/>
        <p:txBody>
          <a:bodyPr/>
          <a:lstStyle/>
          <a:p>
            <a:fld id="{865665EE-D885-457E-B693-63A1F0CBC7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money that the family is expected to be able to contribute to the student's education, as determined by the Federal Methodology need analysis formula approved by the U.S. Congress. The EFC includes the parent contribution and the student contribution, and depends on the student's dependency status, family size, number of family members in school, and taxable and nontaxable income and assets.</a:t>
            </a:r>
            <a:endParaRPr lang="en-US" dirty="0"/>
          </a:p>
        </p:txBody>
      </p:sp>
      <p:sp>
        <p:nvSpPr>
          <p:cNvPr id="4" name="Slide Number Placeholder 3"/>
          <p:cNvSpPr>
            <a:spLocks noGrp="1"/>
          </p:cNvSpPr>
          <p:nvPr>
            <p:ph type="sldNum" sz="quarter" idx="10"/>
          </p:nvPr>
        </p:nvSpPr>
        <p:spPr/>
        <p:txBody>
          <a:bodyPr/>
          <a:lstStyle/>
          <a:p>
            <a:fld id="{865665EE-D885-457E-B693-63A1F0CBC75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5665EE-D885-457E-B693-63A1F0CBC75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665EE-D885-457E-B693-63A1F0CBC7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pic>
        <p:nvPicPr>
          <p:cNvPr id="14" name="Picture 17"/>
          <p:cNvPicPr>
            <a:picLocks noChangeAspect="1" noChangeArrowheads="1"/>
          </p:cNvPicPr>
          <p:nvPr/>
        </p:nvPicPr>
        <p:blipFill>
          <a:blip r:embed="rId2" cstate="print"/>
          <a:srcRect/>
          <a:stretch>
            <a:fillRect/>
          </a:stretch>
        </p:blipFill>
        <p:spPr bwMode="auto">
          <a:xfrm>
            <a:off x="6629400" y="5943600"/>
            <a:ext cx="2057400" cy="769938"/>
          </a:xfrm>
          <a:prstGeom prst="rect">
            <a:avLst/>
          </a:prstGeom>
          <a:noFill/>
          <a:ln w="9525">
            <a:noFill/>
            <a:miter lim="800000"/>
            <a:headEnd/>
            <a:tailEnd/>
          </a:ln>
        </p:spPr>
      </p:pic>
      <p:sp>
        <p:nvSpPr>
          <p:cNvPr id="219148"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191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7FC19CD7-042C-486A-B087-DE75B939524B}" type="datetimeFigureOut">
              <a:rPr lang="en-US" smtClean="0"/>
              <a:pPr/>
              <a:t>4/20/2012</a:t>
            </a:fld>
            <a:endParaRPr lang="en-US"/>
          </a:p>
        </p:txBody>
      </p:sp>
      <p:sp>
        <p:nvSpPr>
          <p:cNvPr id="16"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39323D2-FF21-41C3-B56C-D722BBCCFD0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FC19CD7-042C-486A-B087-DE75B939524B}" type="datetimeFigureOut">
              <a:rPr lang="en-US" smtClean="0"/>
              <a:pPr/>
              <a:t>4/20/2012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D39323D2-FF21-41C3-B56C-D722BBCCFD0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2006/2007</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FC19CD7-042C-486A-B087-DE75B939524B}" type="datetimeFigureOut">
              <a:rPr lang="en-US" smtClean="0"/>
              <a:pPr/>
              <a:t>4/20/2012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9323D2-FF21-41C3-B56C-D722BBCCFD0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323D2-FF21-41C3-B56C-D722BBCCFD0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323D2-FF21-41C3-B56C-D722BBCCFD0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9323D2-FF21-41C3-B56C-D722BBCCFD0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9323D2-FF21-41C3-B56C-D722BBCCFD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9323D2-FF21-41C3-B56C-D722BBCCFD0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9323D2-FF21-41C3-B56C-D722BBCCFD0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9323D2-FF21-41C3-B56C-D722BBCCFD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9323D2-FF21-41C3-B56C-D722BBCCFD0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323D2-FF21-41C3-B56C-D722BBCCFD0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C19CD7-042C-486A-B087-DE75B939524B}" type="datetimeFigureOut">
              <a:rPr lang="en-US" smtClean="0"/>
              <a:pPr/>
              <a:t>4/20/2012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323D2-FF21-41C3-B56C-D722BBCCFD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19CD7-042C-486A-B087-DE75B939524B}" type="datetimeFigureOut">
              <a:rPr lang="en-US" smtClean="0"/>
              <a:pPr/>
              <a:t>4/20/2012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19CD7-042C-486A-B087-DE75B939524B}" type="datetimeFigureOut">
              <a:rPr lang="en-US" smtClean="0"/>
              <a:pPr/>
              <a:t>4/20/2012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19CD7-042C-486A-B087-DE75B939524B}" type="datetimeFigureOut">
              <a:rPr lang="en-US" smtClean="0"/>
              <a:pPr/>
              <a:t>4/20/2012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19CD7-042C-486A-B087-DE75B939524B}" type="datetimeFigureOut">
              <a:rPr lang="en-US" smtClean="0"/>
              <a:pPr/>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23D2-FF21-41C3-B56C-D722BBCCFD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000"/>
            <a:lum/>
          </a:blip>
          <a:srcRect/>
          <a:stretch>
            <a:fillRect l="1000" t="35000" r="1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19CD7-042C-486A-B087-DE75B939524B}" type="datetimeFigureOut">
              <a:rPr lang="en-US" smtClean="0"/>
              <a:pPr/>
              <a:t>4/20/2012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323D2-FF21-41C3-B56C-D722BBCCFD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2181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812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fld id="{7FC19CD7-042C-486A-B087-DE75B939524B}" type="datetimeFigureOut">
              <a:rPr lang="en-US" smtClean="0"/>
              <a:pPr/>
              <a:t>4/20/2012</a:t>
            </a:fld>
            <a:endParaRPr lang="en-US"/>
          </a:p>
        </p:txBody>
      </p:sp>
      <p:sp>
        <p:nvSpPr>
          <p:cNvPr id="21812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21812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D39323D2-FF21-41C3-B56C-D722BBCCFD0E}" type="slidenum">
              <a:rPr lang="en-US" smtClean="0"/>
              <a:pPr/>
              <a:t>‹#›</a:t>
            </a:fld>
            <a:endParaRPr lang="en-US"/>
          </a:p>
        </p:txBody>
      </p:sp>
      <p:pic>
        <p:nvPicPr>
          <p:cNvPr id="3086" name="Picture 14"/>
          <p:cNvPicPr>
            <a:picLocks noChangeAspect="1" noChangeArrowheads="1"/>
          </p:cNvPicPr>
          <p:nvPr/>
        </p:nvPicPr>
        <p:blipFill>
          <a:blip r:embed="rId13" cstate="print"/>
          <a:srcRect/>
          <a:stretch>
            <a:fillRect/>
          </a:stretch>
        </p:blipFill>
        <p:spPr bwMode="auto">
          <a:xfrm>
            <a:off x="6629400" y="5943600"/>
            <a:ext cx="2057400" cy="769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Financial Aid</a:t>
            </a:r>
          </a:p>
        </p:txBody>
      </p:sp>
      <p:sp>
        <p:nvSpPr>
          <p:cNvPr id="2051" name="Rectangle 3"/>
          <p:cNvSpPr>
            <a:spLocks noGrp="1" noChangeArrowheads="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39940" name="Rectangle 4"/>
          <p:cNvSpPr>
            <a:spLocks noGrp="1" noChangeArrowheads="1"/>
          </p:cNvSpPr>
          <p:nvPr>
            <p:ph type="dt" sz="half" idx="2"/>
          </p:nvPr>
        </p:nvSpPr>
        <p:spPr bwMode="auto">
          <a:xfrm>
            <a:off x="533400" y="6096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pPr>
              <a:defRPr/>
            </a:pPr>
            <a:r>
              <a:rPr lang="en-US"/>
              <a:t>2006/2007</a:t>
            </a:r>
          </a:p>
        </p:txBody>
      </p:sp>
      <p:pic>
        <p:nvPicPr>
          <p:cNvPr id="2053" name="Picture 5"/>
          <p:cNvPicPr>
            <a:picLocks noChangeAspect="1" noChangeArrowheads="1"/>
          </p:cNvPicPr>
          <p:nvPr/>
        </p:nvPicPr>
        <p:blipFill>
          <a:blip r:embed="rId13" cstate="print"/>
          <a:srcRect/>
          <a:stretch>
            <a:fillRect/>
          </a:stretch>
        </p:blipFill>
        <p:spPr bwMode="auto">
          <a:xfrm>
            <a:off x="6629400" y="5943600"/>
            <a:ext cx="2057400" cy="769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C19CD7-042C-486A-B087-DE75B939524B}" type="datetimeFigureOut">
              <a:rPr lang="en-US" smtClean="0"/>
              <a:pPr/>
              <a:t>4/20/2012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9323D2-FF21-41C3-B56C-D722BBCCFD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s://cof.college-assist.org/"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12.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llegeincolorado.org/"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hyperlink" Target="http://apps.facebook.com/mycollegedollars" TargetMode="External"/><Relationship Id="rId5" Type="http://schemas.openxmlformats.org/officeDocument/2006/relationships/hyperlink" Target="http://www.scholarships.com/" TargetMode="External"/><Relationship Id="rId4" Type="http://schemas.openxmlformats.org/officeDocument/2006/relationships/hyperlink" Target="http://www.fastweb.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profileonline.collegeboard.com/"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048000"/>
            <a:ext cx="7772400" cy="2286000"/>
          </a:xfrm>
        </p:spPr>
        <p:txBody>
          <a:bodyPr>
            <a:normAutofit/>
          </a:bodyPr>
          <a:lstStyle/>
          <a:p>
            <a:pPr algn="r"/>
            <a:r>
              <a:rPr lang="en-US" dirty="0" smtClean="0"/>
              <a:t>Financial Aid &amp; The College Decision Process</a:t>
            </a:r>
            <a:endParaRPr lang="en-US" sz="2400" dirty="0" smtClean="0">
              <a:solidFill>
                <a:schemeClr val="tx1"/>
              </a:solidFill>
            </a:endParaRPr>
          </a:p>
          <a:p>
            <a:pPr algn="r"/>
            <a:endParaRPr lang="en-US" sz="1400" dirty="0" smtClean="0">
              <a:solidFill>
                <a:schemeClr val="tx1"/>
              </a:solidFill>
            </a:endParaRPr>
          </a:p>
          <a:p>
            <a:pPr algn="r"/>
            <a:r>
              <a:rPr lang="en-US" sz="2000" dirty="0" smtClean="0">
                <a:solidFill>
                  <a:schemeClr val="tx1"/>
                </a:solidFill>
              </a:rPr>
              <a:t>Chris George</a:t>
            </a:r>
          </a:p>
          <a:p>
            <a:pPr algn="r"/>
            <a:r>
              <a:rPr lang="en-US" sz="2000" dirty="0" smtClean="0">
                <a:solidFill>
                  <a:schemeClr val="tx1"/>
                </a:solidFill>
              </a:rPr>
              <a:t>Director of Financial Aid</a:t>
            </a:r>
          </a:p>
          <a:p>
            <a:pPr algn="r"/>
            <a:r>
              <a:rPr lang="en-US" sz="2000" dirty="0" smtClean="0">
                <a:solidFill>
                  <a:schemeClr val="tx1"/>
                </a:solidFill>
              </a:rPr>
              <a:t>University of Denver</a:t>
            </a:r>
          </a:p>
        </p:txBody>
      </p:sp>
      <p:sp>
        <p:nvSpPr>
          <p:cNvPr id="6" name="Footer Placeholder 5"/>
          <p:cNvSpPr>
            <a:spLocks noGrp="1"/>
          </p:cNvSpPr>
          <p:nvPr>
            <p:ph type="ftr" sz="quarter" idx="11"/>
          </p:nvPr>
        </p:nvSpPr>
        <p:spPr/>
        <p:txBody>
          <a:bodyPr/>
          <a:lstStyle/>
          <a:p>
            <a:endParaRPr lang="en-US" dirty="0">
              <a:solidFill>
                <a:schemeClr val="accent2">
                  <a:lumMod val="50000"/>
                </a:schemeClr>
              </a:solidFill>
            </a:endParaRPr>
          </a:p>
        </p:txBody>
      </p:sp>
      <p:pic>
        <p:nvPicPr>
          <p:cNvPr id="7" name="Picture 6" descr="du three2.jpg"/>
          <p:cNvPicPr>
            <a:picLocks noChangeAspect="1"/>
          </p:cNvPicPr>
          <p:nvPr/>
        </p:nvPicPr>
        <p:blipFill>
          <a:blip r:embed="rId3" cstate="print"/>
          <a:stretch>
            <a:fillRect/>
          </a:stretch>
        </p:blipFill>
        <p:spPr>
          <a:xfrm>
            <a:off x="2590800" y="1219200"/>
            <a:ext cx="5729653" cy="1752600"/>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1"/>
            <a:ext cx="8153400" cy="4093428"/>
          </a:xfrm>
          <a:prstGeom prst="rect">
            <a:avLst/>
          </a:prstGeom>
          <a:solidFill>
            <a:schemeClr val="bg1">
              <a:lumMod val="95000"/>
            </a:schemeClr>
          </a:solidFill>
        </p:spPr>
        <p:txBody>
          <a:bodyPr wrap="square">
            <a:spAutoFit/>
          </a:bodyPr>
          <a:lstStyle/>
          <a:p>
            <a:pPr eaLnBrk="1" hangingPunct="1"/>
            <a:r>
              <a:rPr lang="en-US" sz="2600" dirty="0" smtClean="0">
                <a:latin typeface="Calibri" pitchFamily="34" charset="0"/>
              </a:rPr>
              <a:t>Resources</a:t>
            </a:r>
            <a:endParaRPr lang="en-US" sz="2600" dirty="0">
              <a:latin typeface="Calibri" pitchFamily="34" charset="0"/>
            </a:endParaRPr>
          </a:p>
          <a:p>
            <a:pPr marL="914400" lvl="1" indent="-457200" eaLnBrk="1" hangingPunct="1">
              <a:buFont typeface="Arial" pitchFamily="34" charset="0"/>
              <a:buChar char="•"/>
            </a:pPr>
            <a:r>
              <a:rPr lang="en-US" sz="2600" dirty="0" smtClean="0">
                <a:latin typeface="Calibri" pitchFamily="34" charset="0"/>
              </a:rPr>
              <a:t>Financial Aid Office &amp; Website</a:t>
            </a:r>
          </a:p>
          <a:p>
            <a:pPr marL="1371600" lvl="2" indent="-457200" eaLnBrk="1" hangingPunct="1">
              <a:buFont typeface="Arial" pitchFamily="34" charset="0"/>
              <a:buChar char="•"/>
            </a:pPr>
            <a:r>
              <a:rPr lang="en-US" sz="2600" dirty="0" smtClean="0">
                <a:latin typeface="Calibri" pitchFamily="34" charset="0"/>
              </a:rPr>
              <a:t>Webinars / Chats / Videos / FAQs</a:t>
            </a:r>
          </a:p>
          <a:p>
            <a:pPr marL="914400" lvl="1" indent="-457200" eaLnBrk="1" hangingPunct="1">
              <a:buFont typeface="Arial" pitchFamily="34" charset="0"/>
              <a:buChar char="•"/>
            </a:pPr>
            <a:r>
              <a:rPr lang="en-US" sz="2600" dirty="0" smtClean="0">
                <a:latin typeface="Calibri" pitchFamily="34" charset="0"/>
              </a:rPr>
              <a:t>Application Completion Events</a:t>
            </a:r>
          </a:p>
          <a:p>
            <a:pPr marL="1371600" lvl="2" indent="-457200" eaLnBrk="1" hangingPunct="1">
              <a:buFont typeface="Arial" pitchFamily="34" charset="0"/>
              <a:buChar char="•"/>
            </a:pPr>
            <a:r>
              <a:rPr lang="en-US" sz="2600" dirty="0" smtClean="0">
                <a:latin typeface="Calibri" pitchFamily="34" charset="0"/>
              </a:rPr>
              <a:t>High School</a:t>
            </a:r>
          </a:p>
          <a:p>
            <a:pPr marL="1371600" lvl="2" indent="-457200" eaLnBrk="1" hangingPunct="1">
              <a:buFont typeface="Arial" pitchFamily="34" charset="0"/>
              <a:buChar char="•"/>
            </a:pPr>
            <a:r>
              <a:rPr lang="en-US" sz="2600" dirty="0" smtClean="0">
                <a:latin typeface="Calibri" pitchFamily="34" charset="0"/>
              </a:rPr>
              <a:t>College Goal Sunday</a:t>
            </a:r>
          </a:p>
          <a:p>
            <a:pPr marL="1371600" lvl="2" indent="-457200" eaLnBrk="1" hangingPunct="1">
              <a:buFont typeface="Arial" pitchFamily="34" charset="0"/>
              <a:buChar char="•"/>
            </a:pPr>
            <a:r>
              <a:rPr lang="en-US" sz="2600" dirty="0" smtClean="0">
                <a:latin typeface="Calibri" pitchFamily="34" charset="0"/>
              </a:rPr>
              <a:t>Financial Aid Office</a:t>
            </a:r>
          </a:p>
          <a:p>
            <a:pPr marL="914400" lvl="1" indent="-457200" eaLnBrk="1" hangingPunct="1">
              <a:buFont typeface="Arial" pitchFamily="34" charset="0"/>
              <a:buChar char="•"/>
            </a:pPr>
            <a:r>
              <a:rPr lang="en-US" sz="2600" dirty="0" smtClean="0">
                <a:latin typeface="Calibri" pitchFamily="34" charset="0"/>
              </a:rPr>
              <a:t>Department of Education</a:t>
            </a:r>
          </a:p>
          <a:p>
            <a:pPr marL="1371600" lvl="2" indent="-457200" eaLnBrk="1" hangingPunct="1">
              <a:buFont typeface="Arial" pitchFamily="34" charset="0"/>
              <a:buChar char="•"/>
            </a:pPr>
            <a:r>
              <a:rPr lang="en-US" sz="2600" dirty="0" smtClean="0">
                <a:latin typeface="Calibri" pitchFamily="34" charset="0"/>
              </a:rPr>
              <a:t>@FAFSA</a:t>
            </a:r>
          </a:p>
          <a:p>
            <a:pPr marL="1371600" lvl="2" indent="-457200" eaLnBrk="1" hangingPunct="1">
              <a:buFont typeface="Arial" pitchFamily="34" charset="0"/>
              <a:buChar char="•"/>
            </a:pPr>
            <a:r>
              <a:rPr lang="en-US" sz="2600" dirty="0" smtClean="0">
                <a:latin typeface="Calibri" pitchFamily="34" charset="0"/>
              </a:rPr>
              <a:t>www.fafsa.gov</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heckerboard(across)">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checkerboard(across)">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heckerboard(across)">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checkerboard(across)">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checkerboard(across)">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3505200" y="1752600"/>
            <a:ext cx="5105400" cy="3170099"/>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Expected Family Contribution</a:t>
            </a:r>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What a family should be able to contribute toward the student’s education over a 9 month period of time</a:t>
            </a:r>
          </a:p>
          <a:p>
            <a:pPr marL="914400" lvl="1" indent="-457200" eaLnBrk="1" hangingPunct="1">
              <a:buFont typeface="Arial" pitchFamily="34" charset="0"/>
              <a:buChar char="•"/>
            </a:pPr>
            <a:endParaRPr lang="en-US" sz="2800" dirty="0" smtClean="0">
              <a:latin typeface="Calibri"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l="1372" b="3990"/>
          <a:stretch>
            <a:fillRect/>
          </a:stretch>
        </p:blipFill>
        <p:spPr bwMode="auto">
          <a:xfrm>
            <a:off x="609600" y="2362200"/>
            <a:ext cx="300355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20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trips(downLeft)">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1"/>
            <a:ext cx="5715000" cy="3600986"/>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Cost of Attendance</a:t>
            </a:r>
            <a:endParaRPr lang="en-US" sz="2800" dirty="0" smtClean="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Direct Costs</a:t>
            </a:r>
          </a:p>
          <a:p>
            <a:pPr marL="1371600" lvl="2" indent="-457200" eaLnBrk="1" hangingPunct="1">
              <a:buFont typeface="Arial" pitchFamily="34" charset="0"/>
              <a:buChar char="•"/>
            </a:pPr>
            <a:r>
              <a:rPr lang="en-US" sz="2800" dirty="0" smtClean="0">
                <a:latin typeface="Calibri" pitchFamily="34" charset="0"/>
              </a:rPr>
              <a:t>Tuition and Fees</a:t>
            </a:r>
          </a:p>
          <a:p>
            <a:pPr marL="1371600" lvl="2" indent="-457200" eaLnBrk="1" hangingPunct="1">
              <a:buFont typeface="Arial" pitchFamily="34" charset="0"/>
              <a:buChar char="•"/>
            </a:pPr>
            <a:r>
              <a:rPr lang="en-US" sz="2800" dirty="0" smtClean="0">
                <a:latin typeface="Calibri" pitchFamily="34" charset="0"/>
              </a:rPr>
              <a:t>Room &amp; Board</a:t>
            </a:r>
          </a:p>
          <a:p>
            <a:pPr marL="914400" lvl="1" indent="-457200" eaLnBrk="1" hangingPunct="1">
              <a:buFont typeface="Arial" pitchFamily="34" charset="0"/>
              <a:buChar char="•"/>
            </a:pPr>
            <a:r>
              <a:rPr lang="en-US" sz="2800" dirty="0" smtClean="0">
                <a:latin typeface="Calibri" pitchFamily="34" charset="0"/>
              </a:rPr>
              <a:t>Indirect Costs</a:t>
            </a:r>
          </a:p>
          <a:p>
            <a:pPr marL="1371600" lvl="2" indent="-457200" eaLnBrk="1" hangingPunct="1">
              <a:buFont typeface="Arial" pitchFamily="34" charset="0"/>
              <a:buChar char="•"/>
            </a:pPr>
            <a:r>
              <a:rPr lang="en-US" sz="2800" dirty="0" smtClean="0">
                <a:latin typeface="Calibri" pitchFamily="34" charset="0"/>
              </a:rPr>
              <a:t>Books &amp; Supplies</a:t>
            </a:r>
          </a:p>
          <a:p>
            <a:pPr marL="1371600" lvl="2" indent="-457200" eaLnBrk="1" hangingPunct="1">
              <a:buFont typeface="Arial" pitchFamily="34" charset="0"/>
              <a:buChar char="•"/>
            </a:pPr>
            <a:r>
              <a:rPr lang="en-US" sz="2800" dirty="0" smtClean="0">
                <a:latin typeface="Calibri" pitchFamily="34" charset="0"/>
              </a:rPr>
              <a:t>Transportation</a:t>
            </a:r>
          </a:p>
          <a:p>
            <a:pPr marL="1371600" lvl="2" indent="-457200" eaLnBrk="1" hangingPunct="1">
              <a:buFont typeface="Arial" pitchFamily="34" charset="0"/>
              <a:buChar char="•"/>
            </a:pPr>
            <a:r>
              <a:rPr lang="en-US" sz="2800" dirty="0" smtClean="0">
                <a:latin typeface="Calibri" pitchFamily="34" charset="0"/>
              </a:rPr>
              <a:t>Personal Expenses</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pic>
        <p:nvPicPr>
          <p:cNvPr id="8" name="Picture 4" descr="G5D78709"/>
          <p:cNvPicPr>
            <a:picLocks noChangeAspect="1" noChangeArrowheads="1"/>
          </p:cNvPicPr>
          <p:nvPr/>
        </p:nvPicPr>
        <p:blipFill>
          <a:blip r:embed="rId4" cstate="print"/>
          <a:srcRect/>
          <a:stretch>
            <a:fillRect/>
          </a:stretch>
        </p:blipFill>
        <p:spPr bwMode="auto">
          <a:xfrm>
            <a:off x="5562600" y="1905000"/>
            <a:ext cx="25908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153400" cy="3600986"/>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Financial Need</a:t>
            </a:r>
            <a:endParaRPr lang="en-US" sz="2800" dirty="0">
              <a:latin typeface="Calibri" pitchFamily="34" charset="0"/>
            </a:endParaRPr>
          </a:p>
          <a:p>
            <a:pPr marL="914400" lvl="1" indent="-457200" eaLnBrk="1" hangingPunct="1"/>
            <a:r>
              <a:rPr lang="en-US" sz="2800" dirty="0" smtClean="0">
                <a:latin typeface="Calibri" pitchFamily="34" charset="0"/>
              </a:rPr>
              <a:t>Cost of Attendance </a:t>
            </a:r>
          </a:p>
          <a:p>
            <a:pPr marL="914400" lvl="1" indent="-457200" eaLnBrk="1" hangingPunct="1"/>
            <a:r>
              <a:rPr lang="en-US" sz="2800" u="sng" dirty="0" smtClean="0">
                <a:latin typeface="Calibri" pitchFamily="34" charset="0"/>
              </a:rPr>
              <a:t>- Expected Family Contribution</a:t>
            </a:r>
          </a:p>
          <a:p>
            <a:pPr marL="914400" lvl="1" indent="-457200" eaLnBrk="1" hangingPunct="1"/>
            <a:r>
              <a:rPr lang="en-US" sz="2800" dirty="0" smtClean="0">
                <a:latin typeface="Calibri" pitchFamily="34" charset="0"/>
              </a:rPr>
              <a:t>Financial Need</a:t>
            </a:r>
          </a:p>
          <a:p>
            <a:pPr marL="914400" lvl="1" indent="-457200" eaLnBrk="1" hangingPunct="1">
              <a:buFont typeface="Arial" pitchFamily="34" charset="0"/>
              <a:buChar char="•"/>
            </a:pPr>
            <a:r>
              <a:rPr lang="en-US" sz="2800" dirty="0" smtClean="0">
                <a:latin typeface="Calibri" pitchFamily="34" charset="0"/>
              </a:rPr>
              <a:t>Need varies based on cost</a:t>
            </a:r>
          </a:p>
          <a:p>
            <a:pPr marL="914400" lvl="1" indent="-457200" eaLnBrk="1" hangingPunct="1">
              <a:buFont typeface="Arial" pitchFamily="34" charset="0"/>
              <a:buChar char="•"/>
            </a:pPr>
            <a:r>
              <a:rPr lang="en-US" sz="2800" dirty="0" smtClean="0">
                <a:latin typeface="Calibri" pitchFamily="34" charset="0"/>
              </a:rPr>
              <a:t>Most colleges are unable to meet 100% of financial need with scholarship and grant aid</a:t>
            </a:r>
          </a:p>
          <a:p>
            <a:pPr marL="914400" lvl="1" indent="-457200" eaLnBrk="1" hangingPunct="1">
              <a:buFont typeface="Arial" pitchFamily="34" charset="0"/>
              <a:buChar char="•"/>
            </a:pPr>
            <a:endParaRPr lang="en-US" sz="2800" dirty="0" smtClean="0">
              <a:latin typeface="Calibri"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Types of Aid</a:t>
            </a:r>
            <a:endParaRPr lang="en-US" dirty="0"/>
          </a:p>
        </p:txBody>
      </p:sp>
      <p:sp>
        <p:nvSpPr>
          <p:cNvPr id="4" name="Rectangle 3"/>
          <p:cNvSpPr/>
          <p:nvPr/>
        </p:nvSpPr>
        <p:spPr>
          <a:xfrm>
            <a:off x="457200" y="1752600"/>
            <a:ext cx="8153400" cy="4031873"/>
          </a:xfrm>
          <a:prstGeom prst="rect">
            <a:avLst/>
          </a:prstGeom>
          <a:solidFill>
            <a:schemeClr val="bg1">
              <a:lumMod val="95000"/>
            </a:schemeClr>
          </a:solidFill>
        </p:spPr>
        <p:txBody>
          <a:bodyPr wrap="square">
            <a:spAutoFit/>
          </a:bodyPr>
          <a:lstStyle/>
          <a:p>
            <a:pPr eaLnBrk="1" hangingPunct="1"/>
            <a:r>
              <a:rPr lang="en-US" sz="2800" dirty="0" smtClean="0">
                <a:latin typeface="Calibri" pitchFamily="34" charset="0"/>
              </a:rPr>
              <a:t>Scholarships &amp; Grants</a:t>
            </a:r>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Need-based, merit-based, or a combination</a:t>
            </a:r>
          </a:p>
          <a:p>
            <a:pPr marL="457200" indent="-457200" eaLnBrk="1" hangingPunct="1"/>
            <a:r>
              <a:rPr lang="en-US" sz="2800" dirty="0" smtClean="0">
                <a:latin typeface="Calibri" pitchFamily="34" charset="0"/>
              </a:rPr>
              <a:t>Federal and State Grants</a:t>
            </a:r>
          </a:p>
          <a:p>
            <a:pPr marL="914400" lvl="1" indent="-457200" eaLnBrk="1" hangingPunct="1">
              <a:buFont typeface="Arial" pitchFamily="34" charset="0"/>
              <a:buChar char="•"/>
            </a:pPr>
            <a:r>
              <a:rPr lang="en-US" sz="2800" dirty="0" smtClean="0">
                <a:latin typeface="Calibri" pitchFamily="34" charset="0"/>
              </a:rPr>
              <a:t>For lower income students &amp; </a:t>
            </a:r>
            <a:r>
              <a:rPr lang="en-US" sz="2800" dirty="0" err="1" smtClean="0">
                <a:latin typeface="Calibri" pitchFamily="34" charset="0"/>
              </a:rPr>
              <a:t>familes</a:t>
            </a:r>
            <a:endParaRPr lang="en-US" sz="2800" dirty="0" smtClean="0">
              <a:latin typeface="Calibri" pitchFamily="34" charset="0"/>
            </a:endParaRPr>
          </a:p>
          <a:p>
            <a:pPr lvl="1" indent="-457200" eaLnBrk="1" hangingPunct="1"/>
            <a:r>
              <a:rPr lang="en-US" sz="2800" dirty="0" smtClean="0">
                <a:latin typeface="Calibri" pitchFamily="34" charset="0"/>
              </a:rPr>
              <a:t>Student Employment</a:t>
            </a:r>
          </a:p>
          <a:p>
            <a:pPr marL="914400" lvl="1" indent="-457200" eaLnBrk="1" hangingPunct="1">
              <a:buFont typeface="Arial" pitchFamily="34" charset="0"/>
              <a:buChar char="•"/>
            </a:pPr>
            <a:r>
              <a:rPr lang="en-US" sz="2800" dirty="0" smtClean="0">
                <a:latin typeface="Calibri" pitchFamily="34" charset="0"/>
              </a:rPr>
              <a:t>Students work on campus 10-20 hours a week</a:t>
            </a:r>
          </a:p>
          <a:p>
            <a:pPr marL="914400" lvl="1" indent="-457200" eaLnBrk="1" hangingPunct="1">
              <a:buFont typeface="Arial" pitchFamily="34" charset="0"/>
              <a:buChar char="•"/>
            </a:pPr>
            <a:r>
              <a:rPr lang="en-US" sz="2800" dirty="0" smtClean="0">
                <a:latin typeface="Calibri" pitchFamily="34" charset="0"/>
              </a:rPr>
              <a:t>Paid hourly and variable wage rates</a:t>
            </a:r>
          </a:p>
          <a:p>
            <a:pPr marL="914400" lvl="1" indent="-457200" eaLnBrk="1" hangingPunct="1">
              <a:buFont typeface="Arial" pitchFamily="34" charset="0"/>
              <a:buChar char="•"/>
            </a:pPr>
            <a:r>
              <a:rPr lang="en-US" sz="2800" dirty="0" smtClean="0">
                <a:latin typeface="Calibri" pitchFamily="34" charset="0"/>
              </a:rPr>
              <a:t>Great way to gain valuable work experience</a:t>
            </a:r>
          </a:p>
          <a:p>
            <a:pPr lvl="1" indent="-457200" eaLnBrk="1" hangingPunct="1"/>
            <a:r>
              <a:rPr lang="en-US" sz="2800" dirty="0" smtClean="0">
                <a:latin typeface="Calibri" pitchFamily="34" charset="0"/>
              </a:rPr>
              <a:t>Loans</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800" decel="100000"/>
                                        <p:tgtEl>
                                          <p:spTgt spid="4">
                                            <p:txEl>
                                              <p:pRg st="2" end="2"/>
                                            </p:txEl>
                                          </p:spTgt>
                                        </p:tgtEl>
                                      </p:cBhvr>
                                    </p:animEffect>
                                    <p:anim calcmode="lin" valueType="num">
                                      <p:cBhvr>
                                        <p:cTn id="2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800" decel="100000"/>
                                        <p:tgtEl>
                                          <p:spTgt spid="4">
                                            <p:txEl>
                                              <p:pRg st="3" end="3"/>
                                            </p:txEl>
                                          </p:spTgt>
                                        </p:tgtEl>
                                      </p:cBhvr>
                                    </p:animEffect>
                                    <p:anim calcmode="lin" valueType="num">
                                      <p:cBhvr>
                                        <p:cTn id="34"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800" decel="100000"/>
                                        <p:tgtEl>
                                          <p:spTgt spid="4">
                                            <p:txEl>
                                              <p:pRg st="4" end="4"/>
                                            </p:txEl>
                                          </p:spTgt>
                                        </p:tgtEl>
                                      </p:cBhvr>
                                    </p:animEffect>
                                    <p:anim calcmode="lin" valueType="num">
                                      <p:cBhvr>
                                        <p:cTn id="44"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800" decel="100000"/>
                                        <p:tgtEl>
                                          <p:spTgt spid="4">
                                            <p:txEl>
                                              <p:pRg st="5" end="5"/>
                                            </p:txEl>
                                          </p:spTgt>
                                        </p:tgtEl>
                                      </p:cBhvr>
                                    </p:animEffect>
                                    <p:anim calcmode="lin" valueType="num">
                                      <p:cBhvr>
                                        <p:cTn id="52"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par>
                                <p:cTn id="57" presetID="30"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800" decel="100000"/>
                                        <p:tgtEl>
                                          <p:spTgt spid="4">
                                            <p:txEl>
                                              <p:pRg st="6" end="6"/>
                                            </p:txEl>
                                          </p:spTgt>
                                        </p:tgtEl>
                                      </p:cBhvr>
                                    </p:animEffect>
                                    <p:anim calcmode="lin" valueType="num">
                                      <p:cBhvr>
                                        <p:cTn id="60"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fade">
                                      <p:cBhvr>
                                        <p:cTn id="67" dur="800" decel="100000"/>
                                        <p:tgtEl>
                                          <p:spTgt spid="4">
                                            <p:txEl>
                                              <p:pRg st="7" end="7"/>
                                            </p:txEl>
                                          </p:spTgt>
                                        </p:tgtEl>
                                      </p:cBhvr>
                                    </p:animEffect>
                                    <p:anim calcmode="lin" valueType="num">
                                      <p:cBhvr>
                                        <p:cTn id="68"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fade">
                                      <p:cBhvr>
                                        <p:cTn id="77" dur="800" decel="100000"/>
                                        <p:tgtEl>
                                          <p:spTgt spid="4">
                                            <p:txEl>
                                              <p:pRg st="8" end="8"/>
                                            </p:txEl>
                                          </p:spTgt>
                                        </p:tgtEl>
                                      </p:cBhvr>
                                    </p:animEffect>
                                    <p:anim calcmode="lin" valueType="num">
                                      <p:cBhvr>
                                        <p:cTn id="78"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sz="3600" u="sng" dirty="0" smtClean="0"/>
              <a:t>C</a:t>
            </a:r>
            <a:r>
              <a:rPr lang="en-US" sz="3600" dirty="0" smtClean="0"/>
              <a:t>ollege </a:t>
            </a:r>
            <a:r>
              <a:rPr lang="en-US" sz="3600" u="sng" dirty="0" smtClean="0"/>
              <a:t>O</a:t>
            </a:r>
            <a:r>
              <a:rPr lang="en-US" sz="3600" dirty="0" smtClean="0"/>
              <a:t>pportunity </a:t>
            </a:r>
            <a:r>
              <a:rPr lang="en-US" sz="3600" u="sng" dirty="0" smtClean="0"/>
              <a:t>F</a:t>
            </a:r>
            <a:r>
              <a:rPr lang="en-US" sz="3600" dirty="0" smtClean="0"/>
              <a:t>und (COF)</a:t>
            </a:r>
            <a:endParaRPr lang="en-US" sz="3600" dirty="0"/>
          </a:p>
        </p:txBody>
      </p:sp>
      <p:sp>
        <p:nvSpPr>
          <p:cNvPr id="4" name="Rectangle 3"/>
          <p:cNvSpPr/>
          <p:nvPr/>
        </p:nvSpPr>
        <p:spPr>
          <a:xfrm>
            <a:off x="457200" y="1752600"/>
            <a:ext cx="8153400" cy="3108543"/>
          </a:xfrm>
          <a:prstGeom prst="rect">
            <a:avLst/>
          </a:prstGeom>
          <a:solidFill>
            <a:schemeClr val="bg1">
              <a:lumMod val="95000"/>
            </a:schemeClr>
          </a:solidFill>
        </p:spPr>
        <p:txBody>
          <a:bodyPr wrap="square">
            <a:spAutoFit/>
          </a:bodyPr>
          <a:lstStyle/>
          <a:p>
            <a:pPr marL="457200" indent="-457200" eaLnBrk="1" hangingPunct="1">
              <a:buFont typeface="Arial" pitchFamily="34" charset="0"/>
              <a:buChar char="•"/>
            </a:pPr>
            <a:r>
              <a:rPr lang="en-US" sz="2800" dirty="0" smtClean="0">
                <a:latin typeface="Calibri" pitchFamily="34" charset="0"/>
              </a:rPr>
              <a:t>Colorado Residents/Schools Only</a:t>
            </a:r>
          </a:p>
          <a:p>
            <a:pPr marL="457200" indent="-457200" eaLnBrk="1" hangingPunct="1">
              <a:buFont typeface="Arial" pitchFamily="34" charset="0"/>
              <a:buChar char="•"/>
            </a:pPr>
            <a:r>
              <a:rPr lang="en-US" sz="2800" dirty="0" smtClean="0">
                <a:latin typeface="Calibri" pitchFamily="34" charset="0"/>
              </a:rPr>
              <a:t>Apply at any time</a:t>
            </a:r>
          </a:p>
          <a:p>
            <a:pPr marL="457200" indent="-457200" eaLnBrk="1" hangingPunct="1">
              <a:buFont typeface="Arial" pitchFamily="34" charset="0"/>
              <a:buChar char="•"/>
            </a:pPr>
            <a:r>
              <a:rPr lang="en-US" sz="2800" dirty="0" smtClean="0">
                <a:latin typeface="Calibri" pitchFamily="34" charset="0"/>
              </a:rPr>
              <a:t>Not Financial Aid</a:t>
            </a:r>
          </a:p>
          <a:p>
            <a:pPr marL="457200" indent="-457200" eaLnBrk="1" hangingPunct="1">
              <a:buFont typeface="Arial" pitchFamily="34" charset="0"/>
              <a:buChar char="•"/>
            </a:pPr>
            <a:r>
              <a:rPr lang="en-US" sz="2800" dirty="0" smtClean="0">
                <a:latin typeface="Calibri" pitchFamily="34" charset="0"/>
              </a:rPr>
              <a:t>Eligibility varies based on school you will be attending</a:t>
            </a:r>
          </a:p>
          <a:p>
            <a:pPr marL="457200" indent="-457200" eaLnBrk="1" hangingPunct="1">
              <a:buFont typeface="Arial" pitchFamily="34" charset="0"/>
              <a:buChar char="•"/>
            </a:pPr>
            <a:r>
              <a:rPr lang="en-US" sz="2800" dirty="0" smtClean="0">
                <a:latin typeface="Calibri" pitchFamily="34" charset="0"/>
                <a:hlinkClick r:id="rId3"/>
              </a:rPr>
              <a:t>https://cof.college-assist.org/</a:t>
            </a:r>
            <a:endParaRPr lang="en-US" sz="2800" dirty="0" smtClean="0">
              <a:latin typeface="Calibri" pitchFamily="34" charset="0"/>
            </a:endParaRPr>
          </a:p>
          <a:p>
            <a:pPr marL="457200" indent="-457200" eaLnBrk="1" hangingPunct="1">
              <a:buFont typeface="Arial" pitchFamily="34" charset="0"/>
              <a:buChar char="•"/>
            </a:pPr>
            <a:endParaRPr lang="en-US" sz="2800" dirty="0" smtClean="0">
              <a:latin typeface="Calibri"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pic>
        <p:nvPicPr>
          <p:cNvPr id="7" name="Picture 4" descr="G5D63812"/>
          <p:cNvPicPr>
            <a:picLocks noChangeAspect="1" noChangeArrowheads="1"/>
          </p:cNvPicPr>
          <p:nvPr/>
        </p:nvPicPr>
        <p:blipFill>
          <a:blip r:embed="rId5" cstate="print"/>
          <a:srcRect/>
          <a:stretch>
            <a:fillRect/>
          </a:stretch>
        </p:blipFill>
        <p:spPr bwMode="auto">
          <a:xfrm>
            <a:off x="609600" y="4648200"/>
            <a:ext cx="4876800" cy="11403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Private Scholarships</a:t>
            </a:r>
            <a:endParaRPr lang="en-US" dirty="0"/>
          </a:p>
        </p:txBody>
      </p:sp>
      <p:sp>
        <p:nvSpPr>
          <p:cNvPr id="4" name="Rectangle 3"/>
          <p:cNvSpPr/>
          <p:nvPr/>
        </p:nvSpPr>
        <p:spPr>
          <a:xfrm>
            <a:off x="457200" y="1752600"/>
            <a:ext cx="8153400" cy="3539430"/>
          </a:xfrm>
          <a:prstGeom prst="rect">
            <a:avLst/>
          </a:prstGeom>
          <a:solidFill>
            <a:schemeClr val="bg1">
              <a:lumMod val="95000"/>
            </a:schemeClr>
          </a:solidFill>
        </p:spPr>
        <p:txBody>
          <a:bodyPr wrap="square">
            <a:spAutoFit/>
          </a:bodyPr>
          <a:lstStyle/>
          <a:p>
            <a:pPr marL="457200" indent="-457200">
              <a:buFont typeface="Arial" pitchFamily="34" charset="0"/>
              <a:buChar char="•"/>
              <a:defRPr/>
            </a:pPr>
            <a:r>
              <a:rPr lang="en-US" sz="2800" dirty="0" smtClean="0">
                <a:latin typeface="Calibri" pitchFamily="34" charset="0"/>
              </a:rPr>
              <a:t>Civic Groups/Organizations (Rotary, Lions, etc…)</a:t>
            </a:r>
          </a:p>
          <a:p>
            <a:pPr marL="457200" indent="-457200">
              <a:buFont typeface="Arial" pitchFamily="34" charset="0"/>
              <a:buChar char="•"/>
              <a:defRPr/>
            </a:pPr>
            <a:r>
              <a:rPr lang="en-US" sz="2800" dirty="0" smtClean="0">
                <a:latin typeface="Calibri" pitchFamily="34" charset="0"/>
              </a:rPr>
              <a:t>Religious Organizations</a:t>
            </a:r>
          </a:p>
          <a:p>
            <a:pPr marL="457200" indent="-457200">
              <a:buFont typeface="Arial" pitchFamily="34" charset="0"/>
              <a:buChar char="•"/>
              <a:defRPr/>
            </a:pPr>
            <a:r>
              <a:rPr lang="en-US" sz="2800" dirty="0" smtClean="0">
                <a:latin typeface="Calibri" pitchFamily="34" charset="0"/>
              </a:rPr>
              <a:t>Corporations (Target, Coca Cola, Ford, etc….)</a:t>
            </a:r>
          </a:p>
          <a:p>
            <a:pPr marL="457200" indent="-457200">
              <a:buFont typeface="Arial" pitchFamily="34" charset="0"/>
              <a:buChar char="•"/>
              <a:defRPr/>
            </a:pPr>
            <a:r>
              <a:rPr lang="en-US" sz="2800" dirty="0" smtClean="0">
                <a:latin typeface="Calibri" pitchFamily="34" charset="0"/>
                <a:hlinkClick r:id="rId3"/>
              </a:rPr>
              <a:t>www.collegeincolorado.org</a:t>
            </a:r>
            <a:endParaRPr lang="en-US" sz="2800" dirty="0" smtClean="0">
              <a:latin typeface="Calibri" pitchFamily="34" charset="0"/>
            </a:endParaRPr>
          </a:p>
          <a:p>
            <a:pPr marL="457200" indent="-457200">
              <a:buFont typeface="Arial" pitchFamily="34" charset="0"/>
              <a:buChar char="•"/>
              <a:defRPr/>
            </a:pPr>
            <a:r>
              <a:rPr lang="en-US" sz="2800" u="sng" dirty="0" smtClean="0">
                <a:solidFill>
                  <a:schemeClr val="accent5">
                    <a:lumMod val="50000"/>
                  </a:schemeClr>
                </a:solidFill>
                <a:latin typeface="Calibri" pitchFamily="34" charset="0"/>
                <a:hlinkClick r:id="rId4"/>
              </a:rPr>
              <a:t>www.fastweb.com</a:t>
            </a:r>
            <a:r>
              <a:rPr lang="en-US" sz="2800" dirty="0" smtClean="0">
                <a:solidFill>
                  <a:schemeClr val="accent5">
                    <a:lumMod val="50000"/>
                  </a:schemeClr>
                </a:solidFill>
                <a:latin typeface="Calibri" pitchFamily="34" charset="0"/>
              </a:rPr>
              <a:t>  or </a:t>
            </a:r>
            <a:r>
              <a:rPr lang="en-US" sz="2800" dirty="0" smtClean="0">
                <a:solidFill>
                  <a:schemeClr val="accent5">
                    <a:lumMod val="50000"/>
                  </a:schemeClr>
                </a:solidFill>
                <a:latin typeface="Calibri" pitchFamily="34" charset="0"/>
                <a:hlinkClick r:id="rId5"/>
              </a:rPr>
              <a:t>www.scholarships.com</a:t>
            </a:r>
            <a:endParaRPr lang="en-US" sz="2800" dirty="0" smtClean="0">
              <a:solidFill>
                <a:schemeClr val="accent5">
                  <a:lumMod val="50000"/>
                </a:schemeClr>
              </a:solidFill>
              <a:latin typeface="Calibri" pitchFamily="34" charset="0"/>
            </a:endParaRPr>
          </a:p>
          <a:p>
            <a:pPr marL="457200" indent="-457200">
              <a:buFont typeface="Arial" pitchFamily="34" charset="0"/>
              <a:buChar char="•"/>
              <a:defRPr/>
            </a:pPr>
            <a:r>
              <a:rPr lang="en-US" sz="2800" dirty="0" smtClean="0">
                <a:solidFill>
                  <a:schemeClr val="accent5">
                    <a:lumMod val="50000"/>
                  </a:schemeClr>
                </a:solidFill>
                <a:latin typeface="Calibri" pitchFamily="34" charset="0"/>
              </a:rPr>
              <a:t>Facebook App: </a:t>
            </a:r>
            <a:r>
              <a:rPr lang="en-US" sz="2800" dirty="0" smtClean="0">
                <a:solidFill>
                  <a:schemeClr val="accent5">
                    <a:lumMod val="50000"/>
                  </a:schemeClr>
                </a:solidFill>
                <a:latin typeface="Calibri" pitchFamily="34" charset="0"/>
                <a:hlinkClick r:id="rId6"/>
              </a:rPr>
              <a:t>My College Dollars</a:t>
            </a:r>
            <a:endParaRPr lang="en-US" sz="2800" dirty="0" smtClean="0">
              <a:solidFill>
                <a:schemeClr val="accent5">
                  <a:lumMod val="50000"/>
                </a:schemeClr>
              </a:solidFill>
              <a:latin typeface="Calibri" pitchFamily="34" charset="0"/>
            </a:endParaRPr>
          </a:p>
          <a:p>
            <a:pPr marL="457200" indent="-457200">
              <a:buFont typeface="Arial" pitchFamily="34" charset="0"/>
              <a:buChar char="•"/>
              <a:defRPr/>
            </a:pPr>
            <a:r>
              <a:rPr lang="en-US" sz="2800" dirty="0" smtClean="0">
                <a:latin typeface="Calibri" pitchFamily="34" charset="0"/>
              </a:rPr>
              <a:t>High School Counselor</a:t>
            </a:r>
          </a:p>
          <a:p>
            <a:pPr marL="457200" indent="-457200">
              <a:buFont typeface="Arial" pitchFamily="34" charset="0"/>
              <a:buChar char="•"/>
              <a:defRPr/>
            </a:pPr>
            <a:r>
              <a:rPr lang="en-US" sz="2800" dirty="0" smtClean="0">
                <a:latin typeface="Calibri" pitchFamily="34" charset="0"/>
              </a:rPr>
              <a:t>College or University Financial Aid Office Website</a:t>
            </a:r>
          </a:p>
        </p:txBody>
      </p:sp>
      <p:pic>
        <p:nvPicPr>
          <p:cNvPr id="6" name="Picture 2"/>
          <p:cNvPicPr>
            <a:picLocks noChangeAspect="1" noChangeArrowheads="1"/>
          </p:cNvPicPr>
          <p:nvPr/>
        </p:nvPicPr>
        <p:blipFill>
          <a:blip r:embed="rId7"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Fit</a:t>
            </a:r>
            <a:endParaRPr lang="en-US" dirty="0"/>
          </a:p>
        </p:txBody>
      </p:sp>
      <p:sp>
        <p:nvSpPr>
          <p:cNvPr id="4" name="Rectangle 3"/>
          <p:cNvSpPr/>
          <p:nvPr/>
        </p:nvSpPr>
        <p:spPr>
          <a:xfrm>
            <a:off x="457200" y="1752600"/>
            <a:ext cx="8153400" cy="3108543"/>
          </a:xfrm>
          <a:prstGeom prst="rect">
            <a:avLst/>
          </a:prstGeom>
          <a:solidFill>
            <a:schemeClr val="bg1">
              <a:lumMod val="95000"/>
            </a:schemeClr>
          </a:solidFill>
        </p:spPr>
        <p:txBody>
          <a:bodyPr wrap="square">
            <a:spAutoFit/>
          </a:bodyPr>
          <a:lstStyle/>
          <a:p>
            <a:pPr marL="514350" indent="-514350">
              <a:buFont typeface="Arial" pitchFamily="34" charset="0"/>
              <a:buChar char="•"/>
            </a:pPr>
            <a:r>
              <a:rPr lang="en-US" sz="2800" dirty="0" smtClean="0">
                <a:latin typeface="Calibri" pitchFamily="34" charset="0"/>
              </a:rPr>
              <a:t>Net price is the sticker price minus all scholarship and grant aid</a:t>
            </a:r>
          </a:p>
          <a:p>
            <a:pPr marL="514350" indent="-514350">
              <a:buFont typeface="Arial" pitchFamily="34" charset="0"/>
              <a:buChar char="•"/>
            </a:pPr>
            <a:r>
              <a:rPr lang="en-US" sz="2800" dirty="0" smtClean="0">
                <a:latin typeface="Calibri" pitchFamily="34" charset="0"/>
              </a:rPr>
              <a:t>The sticker price of a college is not always what parents end up paying</a:t>
            </a:r>
          </a:p>
          <a:p>
            <a:pPr marL="514350" indent="-514350">
              <a:buFont typeface="Arial" pitchFamily="34" charset="0"/>
              <a:buChar char="•"/>
            </a:pPr>
            <a:r>
              <a:rPr lang="en-US" sz="2800" dirty="0" smtClean="0">
                <a:latin typeface="Calibri" pitchFamily="34" charset="0"/>
              </a:rPr>
              <a:t>All undergraduate institutions are required to offer a net price calculator that provides students an estimate to attend their college</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Award Letters</a:t>
            </a:r>
            <a:endParaRPr lang="en-US" dirty="0"/>
          </a:p>
        </p:txBody>
      </p:sp>
      <p:sp>
        <p:nvSpPr>
          <p:cNvPr id="4" name="Rectangle 3"/>
          <p:cNvSpPr/>
          <p:nvPr/>
        </p:nvSpPr>
        <p:spPr>
          <a:xfrm>
            <a:off x="457200" y="1752600"/>
            <a:ext cx="8153400" cy="3970318"/>
          </a:xfrm>
          <a:prstGeom prst="rect">
            <a:avLst/>
          </a:prstGeom>
          <a:solidFill>
            <a:schemeClr val="bg1">
              <a:lumMod val="95000"/>
            </a:schemeClr>
          </a:solidFill>
        </p:spPr>
        <p:txBody>
          <a:bodyPr wrap="square">
            <a:spAutoFit/>
          </a:bodyPr>
          <a:lstStyle/>
          <a:p>
            <a:pPr marL="514350" indent="-514350"/>
            <a:r>
              <a:rPr lang="en-US" sz="2800" dirty="0" smtClean="0">
                <a:latin typeface="Calibri" pitchFamily="34" charset="0"/>
              </a:rPr>
              <a:t>Comparing Financial Aid Offers</a:t>
            </a:r>
          </a:p>
          <a:p>
            <a:pPr marL="914400" lvl="1" indent="-514350">
              <a:buFont typeface="Arial" pitchFamily="34" charset="0"/>
              <a:buChar char="•"/>
            </a:pPr>
            <a:r>
              <a:rPr lang="en-US" sz="2800" dirty="0" smtClean="0">
                <a:latin typeface="Calibri" pitchFamily="34" charset="0"/>
              </a:rPr>
              <a:t>Grants and Scholarships</a:t>
            </a:r>
          </a:p>
          <a:p>
            <a:pPr marL="914400" lvl="1" indent="-514350">
              <a:buFont typeface="Arial" pitchFamily="34" charset="0"/>
              <a:buChar char="•"/>
            </a:pPr>
            <a:r>
              <a:rPr lang="en-US" sz="2800" dirty="0" smtClean="0">
                <a:latin typeface="Calibri" pitchFamily="34" charset="0"/>
              </a:rPr>
              <a:t>Self-help Aid</a:t>
            </a:r>
          </a:p>
          <a:p>
            <a:pPr marL="1314450" lvl="2" indent="-514350">
              <a:buFont typeface="Arial" pitchFamily="34" charset="0"/>
              <a:buChar char="•"/>
            </a:pPr>
            <a:r>
              <a:rPr lang="en-US" sz="2800" dirty="0" smtClean="0">
                <a:latin typeface="Calibri" pitchFamily="34" charset="0"/>
              </a:rPr>
              <a:t>Work Study</a:t>
            </a:r>
          </a:p>
          <a:p>
            <a:pPr marL="1314450" lvl="2" indent="-514350">
              <a:buFont typeface="Arial" pitchFamily="34" charset="0"/>
              <a:buChar char="•"/>
            </a:pPr>
            <a:r>
              <a:rPr lang="en-US" sz="2800" dirty="0" smtClean="0">
                <a:latin typeface="Calibri" pitchFamily="34" charset="0"/>
              </a:rPr>
              <a:t>Direct Stafford Loans</a:t>
            </a:r>
          </a:p>
          <a:p>
            <a:pPr marL="914400" lvl="1" indent="-514350">
              <a:buFont typeface="Arial" pitchFamily="34" charset="0"/>
              <a:buChar char="•"/>
            </a:pPr>
            <a:r>
              <a:rPr lang="en-US" sz="2800" dirty="0" smtClean="0">
                <a:latin typeface="Calibri" pitchFamily="34" charset="0"/>
              </a:rPr>
              <a:t>Additional Loan Resources</a:t>
            </a:r>
          </a:p>
          <a:p>
            <a:pPr marL="1314450" lvl="2" indent="-514350">
              <a:buFont typeface="Arial" pitchFamily="34" charset="0"/>
              <a:buChar char="•"/>
            </a:pPr>
            <a:r>
              <a:rPr lang="en-US" sz="2800" dirty="0" smtClean="0">
                <a:latin typeface="Calibri" pitchFamily="34" charset="0"/>
              </a:rPr>
              <a:t>Parent PLUS or Private Loans</a:t>
            </a:r>
          </a:p>
          <a:p>
            <a:pPr marL="914400" lvl="1" indent="-514350">
              <a:buFont typeface="Arial" pitchFamily="34" charset="0"/>
              <a:buChar char="•"/>
            </a:pPr>
            <a:r>
              <a:rPr lang="en-US" sz="2800" dirty="0" smtClean="0">
                <a:latin typeface="Calibri" pitchFamily="34" charset="0"/>
              </a:rPr>
              <a:t>Multi-year investment and costs</a:t>
            </a:r>
          </a:p>
          <a:p>
            <a:pPr marL="914400" lvl="1" indent="-514350">
              <a:buFont typeface="Arial" pitchFamily="34" charset="0"/>
              <a:buChar char="•"/>
            </a:pPr>
            <a:r>
              <a:rPr lang="en-US" sz="2800" dirty="0" smtClean="0">
                <a:latin typeface="Calibri" pitchFamily="34" charset="0"/>
              </a:rPr>
              <a:t>Tuition increases</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pic>
        <p:nvPicPr>
          <p:cNvPr id="7" name="Picture 4" descr="G5D63540"/>
          <p:cNvPicPr>
            <a:picLocks noChangeAspect="1" noChangeArrowheads="1"/>
          </p:cNvPicPr>
          <p:nvPr/>
        </p:nvPicPr>
        <p:blipFill>
          <a:blip r:embed="rId4" cstate="print"/>
          <a:srcRect/>
          <a:stretch>
            <a:fillRect/>
          </a:stretch>
        </p:blipFill>
        <p:spPr bwMode="auto">
          <a:xfrm>
            <a:off x="5562600" y="2209800"/>
            <a:ext cx="2895600" cy="19296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ox(in)">
                                      <p:cBhvr>
                                        <p:cTn id="15" dur="500"/>
                                        <p:tgtEl>
                                          <p:spTgt spid="4">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ox(in)">
                                      <p:cBhvr>
                                        <p:cTn id="23" dur="500"/>
                                        <p:tgtEl>
                                          <p:spTgt spid="4">
                                            <p:txEl>
                                              <p:pRg st="5" end="5"/>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ox(in)">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ox(in)">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ox(in)">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Where Do I Go From Here?</a:t>
            </a:r>
            <a:endParaRPr lang="en-US" dirty="0"/>
          </a:p>
        </p:txBody>
      </p:sp>
      <p:sp>
        <p:nvSpPr>
          <p:cNvPr id="4" name="Rectangle 3"/>
          <p:cNvSpPr/>
          <p:nvPr/>
        </p:nvSpPr>
        <p:spPr>
          <a:xfrm>
            <a:off x="457200" y="1752600"/>
            <a:ext cx="8153400" cy="3539430"/>
          </a:xfrm>
          <a:prstGeom prst="rect">
            <a:avLst/>
          </a:prstGeom>
          <a:solidFill>
            <a:schemeClr val="bg1">
              <a:lumMod val="95000"/>
            </a:schemeClr>
          </a:solidFill>
        </p:spPr>
        <p:txBody>
          <a:bodyPr wrap="square">
            <a:spAutoFit/>
          </a:bodyPr>
          <a:lstStyle/>
          <a:p>
            <a:pPr marL="457200" indent="-457200">
              <a:buFont typeface="Arial" pitchFamily="34" charset="0"/>
              <a:buChar char="•"/>
            </a:pPr>
            <a:r>
              <a:rPr lang="en-US" sz="2800" dirty="0" smtClean="0">
                <a:latin typeface="Calibri" pitchFamily="34" charset="0"/>
              </a:rPr>
              <a:t>Make financial aid part of your college visits</a:t>
            </a:r>
          </a:p>
          <a:p>
            <a:pPr marL="457200" indent="-457200">
              <a:buFont typeface="Arial" pitchFamily="34" charset="0"/>
              <a:buChar char="•"/>
            </a:pPr>
            <a:r>
              <a:rPr lang="en-US" sz="2800" dirty="0" smtClean="0">
                <a:latin typeface="Calibri" pitchFamily="34" charset="0"/>
              </a:rPr>
              <a:t>Do a bit of detective work! Do the colleges use financial need in determining their admission decisions?  How does the college treat private scholarships?</a:t>
            </a:r>
          </a:p>
          <a:p>
            <a:pPr marL="457200" indent="-457200">
              <a:buFont typeface="Arial" pitchFamily="34" charset="0"/>
              <a:buChar char="•"/>
            </a:pPr>
            <a:r>
              <a:rPr lang="en-US" sz="2800" dirty="0" smtClean="0">
                <a:latin typeface="Calibri" pitchFamily="34" charset="0"/>
              </a:rPr>
              <a:t>Net Price Calculators</a:t>
            </a:r>
          </a:p>
          <a:p>
            <a:pPr marL="457200" indent="-457200">
              <a:buFont typeface="Arial" pitchFamily="34" charset="0"/>
              <a:buChar char="•"/>
            </a:pPr>
            <a:r>
              <a:rPr lang="en-US" sz="2800" dirty="0" smtClean="0">
                <a:latin typeface="Calibri" pitchFamily="34" charset="0"/>
              </a:rPr>
              <a:t>Research the school’s outside scholarship policy</a:t>
            </a:r>
          </a:p>
          <a:p>
            <a:pPr marL="457200" indent="-457200">
              <a:buFont typeface="Arial" pitchFamily="34" charset="0"/>
              <a:buChar char="•"/>
            </a:pPr>
            <a:r>
              <a:rPr lang="en-US" sz="2800" dirty="0" smtClean="0">
                <a:latin typeface="Calibri" pitchFamily="34" charset="0"/>
              </a:rPr>
              <a:t>Inform colleges about special circumstances</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The Admission Office</a:t>
            </a:r>
            <a:endParaRPr lang="en-US" dirty="0"/>
          </a:p>
        </p:txBody>
      </p:sp>
      <p:sp>
        <p:nvSpPr>
          <p:cNvPr id="4" name="Rectangle 3"/>
          <p:cNvSpPr/>
          <p:nvPr/>
        </p:nvSpPr>
        <p:spPr>
          <a:xfrm>
            <a:off x="457200" y="1752600"/>
            <a:ext cx="8153400" cy="3539430"/>
          </a:xfrm>
          <a:prstGeom prst="rect">
            <a:avLst/>
          </a:prstGeom>
          <a:solidFill>
            <a:schemeClr val="bg1">
              <a:lumMod val="95000"/>
            </a:schemeClr>
          </a:solidFill>
        </p:spPr>
        <p:txBody>
          <a:bodyPr wrap="square">
            <a:spAutoFit/>
          </a:bodyPr>
          <a:lstStyle/>
          <a:p>
            <a:pPr eaLnBrk="1" hangingPunct="1"/>
            <a:r>
              <a:rPr lang="en-US" sz="2800" dirty="0" smtClean="0">
                <a:latin typeface="Calibri" pitchFamily="34" charset="0"/>
              </a:rPr>
              <a:t>Determines eligibility for merit based aid</a:t>
            </a:r>
          </a:p>
          <a:p>
            <a:pPr eaLnBrk="1" hangingPunct="1"/>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Evaluate GPA </a:t>
            </a:r>
          </a:p>
          <a:p>
            <a:pPr marL="914400" lvl="1" indent="-457200" eaLnBrk="1" hangingPunct="1">
              <a:buFont typeface="Arial" pitchFamily="34" charset="0"/>
              <a:buChar char="•"/>
            </a:pPr>
            <a:r>
              <a:rPr lang="en-US" sz="2800" dirty="0" smtClean="0">
                <a:latin typeface="Calibri" pitchFamily="34" charset="0"/>
              </a:rPr>
              <a:t>ACT and/or SAT Scores</a:t>
            </a:r>
          </a:p>
          <a:p>
            <a:pPr marL="914400" lvl="1" indent="-457200" eaLnBrk="1" hangingPunct="1">
              <a:buFont typeface="Arial" pitchFamily="34" charset="0"/>
              <a:buChar char="•"/>
            </a:pPr>
            <a:r>
              <a:rPr lang="en-US" sz="2800" dirty="0" smtClean="0">
                <a:latin typeface="Calibri" pitchFamily="34" charset="0"/>
              </a:rPr>
              <a:t>Extracurricular Activities</a:t>
            </a:r>
          </a:p>
          <a:p>
            <a:pPr marL="914400" lvl="1" indent="-457200" eaLnBrk="1" hangingPunct="1">
              <a:buFont typeface="Arial" pitchFamily="34" charset="0"/>
              <a:buChar char="•"/>
            </a:pPr>
            <a:r>
              <a:rPr lang="en-US" sz="2800" dirty="0" smtClean="0">
                <a:latin typeface="Calibri" pitchFamily="34" charset="0"/>
              </a:rPr>
              <a:t>Leadership</a:t>
            </a:r>
          </a:p>
          <a:p>
            <a:pPr marL="914400" lvl="1" indent="-457200" eaLnBrk="1" hangingPunct="1">
              <a:buFont typeface="Arial" pitchFamily="34" charset="0"/>
              <a:buChar char="•"/>
            </a:pPr>
            <a:r>
              <a:rPr lang="en-US" sz="2800" dirty="0" smtClean="0">
                <a:latin typeface="Calibri" pitchFamily="34" charset="0"/>
              </a:rPr>
              <a:t>Community Service</a:t>
            </a:r>
          </a:p>
          <a:p>
            <a:pPr marL="914400" lvl="1" indent="-457200" eaLnBrk="1" hangingPunct="1">
              <a:buFont typeface="Arial" pitchFamily="34" charset="0"/>
              <a:buChar char="•"/>
            </a:pPr>
            <a:r>
              <a:rPr lang="en-US" sz="2800" dirty="0" smtClean="0">
                <a:latin typeface="Calibri" pitchFamily="34" charset="0"/>
              </a:rPr>
              <a:t>Teacher Recommendations</a:t>
            </a:r>
          </a:p>
        </p:txBody>
      </p:sp>
      <p:pic>
        <p:nvPicPr>
          <p:cNvPr id="6" name="Picture 3" descr="C:\Documents and Settings\heidi.markey\Local Settings\Temporary Internet Files\Content.IE5\9B4IMA6V\MP900289026[1].jpg"/>
          <p:cNvPicPr>
            <a:picLocks noChangeAspect="1" noChangeArrowheads="1"/>
          </p:cNvPicPr>
          <p:nvPr/>
        </p:nvPicPr>
        <p:blipFill>
          <a:blip r:embed="rId3" cstate="print"/>
          <a:srcRect/>
          <a:stretch>
            <a:fillRect/>
          </a:stretch>
        </p:blipFill>
        <p:spPr bwMode="auto">
          <a:xfrm>
            <a:off x="6248400" y="2743200"/>
            <a:ext cx="2143197" cy="30480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Where Do I Go From Here?</a:t>
            </a:r>
            <a:endParaRPr lang="en-US" dirty="0"/>
          </a:p>
        </p:txBody>
      </p:sp>
      <p:sp>
        <p:nvSpPr>
          <p:cNvPr id="4" name="Rectangle 3"/>
          <p:cNvSpPr/>
          <p:nvPr/>
        </p:nvSpPr>
        <p:spPr>
          <a:xfrm>
            <a:off x="457200" y="1752600"/>
            <a:ext cx="4572000" cy="3816429"/>
          </a:xfrm>
          <a:prstGeom prst="rect">
            <a:avLst/>
          </a:prstGeom>
          <a:solidFill>
            <a:schemeClr val="bg1">
              <a:lumMod val="95000"/>
            </a:schemeClr>
          </a:solidFill>
        </p:spPr>
        <p:txBody>
          <a:bodyPr wrap="square">
            <a:spAutoFit/>
          </a:bodyPr>
          <a:lstStyle/>
          <a:p>
            <a:pPr marL="457200" indent="-457200">
              <a:buFont typeface="Arial" pitchFamily="34" charset="0"/>
              <a:buChar char="•"/>
            </a:pPr>
            <a:r>
              <a:rPr lang="en-US" sz="2800" dirty="0" smtClean="0">
                <a:latin typeface="Calibri" pitchFamily="34" charset="0"/>
              </a:rPr>
              <a:t>Review admissions and financial aid websites </a:t>
            </a:r>
          </a:p>
          <a:p>
            <a:pPr marL="457200" indent="-457200">
              <a:buFont typeface="Arial" pitchFamily="34" charset="0"/>
              <a:buChar char="•"/>
            </a:pPr>
            <a:r>
              <a:rPr lang="en-US" sz="2800" dirty="0" smtClean="0">
                <a:latin typeface="Calibri" pitchFamily="34" charset="0"/>
              </a:rPr>
              <a:t>Meet all application deadlines</a:t>
            </a:r>
          </a:p>
          <a:p>
            <a:pPr marL="457200" indent="-457200">
              <a:buFont typeface="Arial" pitchFamily="34" charset="0"/>
              <a:buChar char="•"/>
            </a:pPr>
            <a:r>
              <a:rPr lang="en-US" sz="2800" dirty="0" smtClean="0">
                <a:latin typeface="Calibri" pitchFamily="34" charset="0"/>
              </a:rPr>
              <a:t>Investigate and apply for private scholarships</a:t>
            </a:r>
          </a:p>
          <a:p>
            <a:pPr marL="457200" indent="-457200">
              <a:buFont typeface="Arial" pitchFamily="34" charset="0"/>
              <a:buChar char="•"/>
            </a:pPr>
            <a:r>
              <a:rPr lang="en-US" sz="2800" dirty="0" smtClean="0">
                <a:latin typeface="Calibri" pitchFamily="34" charset="0"/>
              </a:rPr>
              <a:t>Financial fit is important!</a:t>
            </a:r>
          </a:p>
          <a:p>
            <a:pPr marL="457200" indent="-457200"/>
            <a:endParaRPr lang="en-US" sz="900" dirty="0" smtClean="0">
              <a:latin typeface="Calibri" pitchFamily="34" charset="0"/>
            </a:endParaRPr>
          </a:p>
          <a:p>
            <a:pPr marL="457200" indent="-457200"/>
            <a:endParaRPr lang="en-US" sz="900" dirty="0" smtClean="0">
              <a:latin typeface="Calibri" pitchFamily="34" charset="0"/>
            </a:endParaRPr>
          </a:p>
          <a:p>
            <a:pPr marL="0" indent="0"/>
            <a:r>
              <a:rPr lang="en-US" sz="2800" dirty="0" smtClean="0">
                <a:latin typeface="Calibri" pitchFamily="34" charset="0"/>
              </a:rPr>
              <a:t>	    Good luck!</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pic>
        <p:nvPicPr>
          <p:cNvPr id="7" name="Picture 7" descr="G5D85437"/>
          <p:cNvPicPr>
            <a:picLocks noGrp="1" noChangeAspect="1" noChangeArrowheads="1"/>
          </p:cNvPicPr>
          <p:nvPr>
            <p:ph sz="half" idx="4294967295"/>
          </p:nvPr>
        </p:nvPicPr>
        <p:blipFill>
          <a:blip r:embed="rId4" cstate="print"/>
          <a:stretch>
            <a:fillRect/>
          </a:stretch>
        </p:blipFill>
        <p:spPr bwMode="auto">
          <a:xfrm>
            <a:off x="4953000" y="1905000"/>
            <a:ext cx="3594291" cy="35992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2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6" dur="2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0" y="2482027"/>
            <a:ext cx="6248400" cy="1893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The Financial Aid Office</a:t>
            </a:r>
            <a:endParaRPr lang="en-US" dirty="0"/>
          </a:p>
        </p:txBody>
      </p:sp>
      <p:sp>
        <p:nvSpPr>
          <p:cNvPr id="4" name="Rectangle 3"/>
          <p:cNvSpPr/>
          <p:nvPr/>
        </p:nvSpPr>
        <p:spPr>
          <a:xfrm>
            <a:off x="457200" y="1676400"/>
            <a:ext cx="8153400" cy="3970318"/>
          </a:xfrm>
          <a:prstGeom prst="rect">
            <a:avLst/>
          </a:prstGeom>
          <a:solidFill>
            <a:schemeClr val="bg1">
              <a:lumMod val="95000"/>
            </a:schemeClr>
          </a:solidFill>
        </p:spPr>
        <p:txBody>
          <a:bodyPr wrap="square">
            <a:spAutoFit/>
          </a:bodyPr>
          <a:lstStyle/>
          <a:p>
            <a:pPr marL="401638" indent="-401638"/>
            <a:r>
              <a:rPr lang="en-US" sz="2800" dirty="0" smtClean="0">
                <a:latin typeface="Calibri" pitchFamily="34" charset="0"/>
              </a:rPr>
              <a:t>Determines eligibility for need-based aid</a:t>
            </a:r>
          </a:p>
          <a:p>
            <a:pPr marL="401638" indent="-401638"/>
            <a:endParaRPr lang="en-US" sz="2800" dirty="0" smtClean="0">
              <a:latin typeface="Calibri" pitchFamily="34" charset="0"/>
            </a:endParaRPr>
          </a:p>
          <a:p>
            <a:pPr marL="401638" indent="-401638">
              <a:buFont typeface="Arial" pitchFamily="34" charset="0"/>
              <a:buChar char="•"/>
            </a:pPr>
            <a:r>
              <a:rPr lang="en-US" sz="2800" dirty="0" smtClean="0">
                <a:latin typeface="Calibri" pitchFamily="34" charset="0"/>
              </a:rPr>
              <a:t>Establishes the cost of attendance (Sticker Price)</a:t>
            </a:r>
          </a:p>
          <a:p>
            <a:pPr marL="401638" indent="-401638">
              <a:buFont typeface="Arial" pitchFamily="34" charset="0"/>
              <a:buChar char="•"/>
            </a:pPr>
            <a:r>
              <a:rPr lang="en-US" sz="2800" dirty="0" smtClean="0">
                <a:latin typeface="Calibri" pitchFamily="34" charset="0"/>
              </a:rPr>
              <a:t>Evaluates family’s ability to pay by determining an expected family contribution (EFC)</a:t>
            </a:r>
          </a:p>
          <a:p>
            <a:pPr marL="401638" indent="-401638">
              <a:buFont typeface="Arial" pitchFamily="34" charset="0"/>
              <a:buChar char="•"/>
            </a:pPr>
            <a:r>
              <a:rPr lang="en-US" sz="2800" dirty="0" smtClean="0">
                <a:latin typeface="Calibri" pitchFamily="34" charset="0"/>
              </a:rPr>
              <a:t>Offers financial aid based on the cost of attendance and the expected family contribution</a:t>
            </a:r>
          </a:p>
          <a:p>
            <a:pPr marL="401638" indent="-401638">
              <a:buFont typeface="Arial" pitchFamily="34" charset="0"/>
              <a:buChar char="•"/>
            </a:pPr>
            <a:r>
              <a:rPr lang="en-US" sz="2800" dirty="0" smtClean="0">
                <a:latin typeface="Calibri" pitchFamily="34" charset="0"/>
              </a:rPr>
              <a:t>Distributes resources in an equitable manner</a:t>
            </a:r>
          </a:p>
          <a:p>
            <a:pPr marL="401638" indent="-401638">
              <a:buFont typeface="Arial" pitchFamily="34" charset="0"/>
              <a:buChar char="•"/>
            </a:pPr>
            <a:r>
              <a:rPr lang="en-US" sz="2800" dirty="0" smtClean="0">
                <a:latin typeface="Calibri" pitchFamily="34" charset="0"/>
              </a:rPr>
              <a:t>Counsels families on financial issues</a:t>
            </a:r>
          </a:p>
        </p:txBody>
      </p:sp>
      <p:pic>
        <p:nvPicPr>
          <p:cNvPr id="7"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heckerboard(across)">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229600" cy="3970318"/>
          </a:xfrm>
          <a:prstGeom prst="rect">
            <a:avLst/>
          </a:prstGeom>
          <a:solidFill>
            <a:schemeClr val="bg1">
              <a:lumMod val="95000"/>
            </a:schemeClr>
          </a:solidFill>
        </p:spPr>
        <p:txBody>
          <a:bodyPr wrap="square">
            <a:spAutoFit/>
          </a:bodyPr>
          <a:lstStyle/>
          <a:p>
            <a:pPr eaLnBrk="1" hangingPunct="1"/>
            <a:r>
              <a:rPr lang="en-US" sz="2800" dirty="0" smtClean="0">
                <a:latin typeface="Calibri" pitchFamily="34" charset="0"/>
              </a:rPr>
              <a:t>FAFSA – Free Application for Federal Student Aid</a:t>
            </a:r>
          </a:p>
          <a:p>
            <a:pPr eaLnBrk="1" hangingPunct="1"/>
            <a:endParaRPr lang="en-US" sz="2800" dirty="0">
              <a:latin typeface="Calibri" pitchFamily="34" charset="0"/>
            </a:endParaRPr>
          </a:p>
          <a:p>
            <a:pPr marL="3373438" lvl="1" indent="-457200" eaLnBrk="1" hangingPunct="1">
              <a:buFont typeface="Arial" pitchFamily="34" charset="0"/>
              <a:buChar char="•"/>
            </a:pPr>
            <a:r>
              <a:rPr lang="en-US" sz="2800" dirty="0" smtClean="0">
                <a:latin typeface="Calibri" pitchFamily="34" charset="0"/>
              </a:rPr>
              <a:t>Required to determine eligibility for many federal, state and institutional aid programs which can include scholarships, grants, work study and student loans</a:t>
            </a:r>
          </a:p>
          <a:p>
            <a:pPr marL="3373438" lvl="1" indent="-457200" eaLnBrk="1" hangingPunct="1">
              <a:buFont typeface="Arial" pitchFamily="34" charset="0"/>
              <a:buChar char="•"/>
            </a:pPr>
            <a:r>
              <a:rPr lang="en-US" sz="2800" dirty="0" smtClean="0">
                <a:latin typeface="Calibri" pitchFamily="34" charset="0"/>
                <a:hlinkClick r:id="rId3"/>
              </a:rPr>
              <a:t>www.fafsa.gov</a:t>
            </a:r>
            <a:endParaRPr lang="en-US" sz="2800" dirty="0" smtClean="0">
              <a:latin typeface="Calibri" pitchFamily="34" charset="0"/>
            </a:endParaRPr>
          </a:p>
          <a:p>
            <a:pPr marL="914400" lvl="1" indent="-457200" eaLnBrk="1" hangingPunct="1"/>
            <a:endParaRPr lang="en-US" sz="2800" dirty="0" smtClean="0">
              <a:latin typeface="Calibri"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304800" y="2590800"/>
            <a:ext cx="2839720" cy="3276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153400" cy="4031873"/>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CSS PROFILE – College Board</a:t>
            </a:r>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Many private universities and scholarship providers require the CSS PROFILE application to determine financial eligibility for institutional aid programs</a:t>
            </a:r>
          </a:p>
          <a:p>
            <a:pPr marL="914400" lvl="1" indent="-457200" eaLnBrk="1" hangingPunct="1">
              <a:buFont typeface="Arial" pitchFamily="34" charset="0"/>
              <a:buChar char="•"/>
            </a:pPr>
            <a:r>
              <a:rPr lang="en-US" sz="2800" dirty="0" smtClean="0">
                <a:latin typeface="Calibri" pitchFamily="34" charset="0"/>
              </a:rPr>
              <a:t>Daniels Fund, Colorado College, University of Denver</a:t>
            </a:r>
          </a:p>
          <a:p>
            <a:pPr marL="914400" lvl="1" indent="-457200" eaLnBrk="1" hangingPunct="1">
              <a:buFont typeface="Arial" pitchFamily="34" charset="0"/>
              <a:buChar char="•"/>
            </a:pPr>
            <a:r>
              <a:rPr lang="en-US" sz="2800" dirty="0" smtClean="0">
                <a:latin typeface="Calibri" pitchFamily="34" charset="0"/>
                <a:hlinkClick r:id="rId3"/>
              </a:rPr>
              <a:t>profileonline.collegeboard.com</a:t>
            </a:r>
            <a:endParaRPr lang="en-US" sz="2800" dirty="0" smtClean="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$25 Application Fee</a:t>
            </a:r>
          </a:p>
        </p:txBody>
      </p:sp>
      <p:pic>
        <p:nvPicPr>
          <p:cNvPr id="6"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153400" cy="4031873"/>
          </a:xfrm>
          <a:prstGeom prst="rect">
            <a:avLst/>
          </a:prstGeom>
          <a:solidFill>
            <a:schemeClr val="bg1">
              <a:lumMod val="95000"/>
            </a:schemeClr>
          </a:solidFill>
        </p:spPr>
        <p:txBody>
          <a:bodyPr wrap="square">
            <a:spAutoFit/>
          </a:bodyPr>
          <a:lstStyle/>
          <a:p>
            <a:pPr eaLnBrk="1" hangingPunct="1"/>
            <a:r>
              <a:rPr lang="en-US" sz="2800" dirty="0" smtClean="0">
                <a:latin typeface="Calibri" pitchFamily="34" charset="0"/>
              </a:rPr>
              <a:t>FAFSA PIN</a:t>
            </a:r>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hlinkClick r:id="rId3"/>
              </a:rPr>
              <a:t>www.pin.ed.gov</a:t>
            </a:r>
            <a:endParaRPr lang="en-US" sz="2800" dirty="0" smtClean="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Required</a:t>
            </a:r>
          </a:p>
          <a:p>
            <a:pPr marL="914400" lvl="1" indent="-457200" eaLnBrk="1" hangingPunct="1">
              <a:buFont typeface="Arial" pitchFamily="34" charset="0"/>
              <a:buChar char="•"/>
            </a:pPr>
            <a:r>
              <a:rPr lang="en-US" sz="2800" dirty="0" smtClean="0">
                <a:latin typeface="Calibri" pitchFamily="34" charset="0"/>
              </a:rPr>
              <a:t>Serves as a signature</a:t>
            </a:r>
          </a:p>
          <a:p>
            <a:pPr marL="1371600" lvl="2" indent="-457200" eaLnBrk="1" hangingPunct="1">
              <a:buFont typeface="Arial" pitchFamily="34" charset="0"/>
              <a:buChar char="•"/>
            </a:pPr>
            <a:r>
              <a:rPr lang="en-US" sz="2800" dirty="0" smtClean="0">
                <a:latin typeface="Calibri" pitchFamily="34" charset="0"/>
              </a:rPr>
              <a:t>Student</a:t>
            </a:r>
          </a:p>
          <a:p>
            <a:pPr marL="1371600" lvl="2" indent="-457200" eaLnBrk="1" hangingPunct="1">
              <a:buFont typeface="Arial" pitchFamily="34" charset="0"/>
              <a:buChar char="•"/>
            </a:pPr>
            <a:r>
              <a:rPr lang="en-US" sz="2800" dirty="0" smtClean="0">
                <a:latin typeface="Calibri" pitchFamily="34" charset="0"/>
              </a:rPr>
              <a:t>Parent</a:t>
            </a:r>
          </a:p>
          <a:p>
            <a:pPr marL="914400" lvl="1" indent="-457200" eaLnBrk="1" hangingPunct="1">
              <a:buFont typeface="Arial" pitchFamily="34" charset="0"/>
              <a:buChar char="•"/>
            </a:pPr>
            <a:r>
              <a:rPr lang="en-US" sz="2800" dirty="0" smtClean="0">
                <a:latin typeface="Calibri" pitchFamily="34" charset="0"/>
              </a:rPr>
              <a:t>Instant – email confirmation</a:t>
            </a:r>
          </a:p>
          <a:p>
            <a:pPr marL="914400" lvl="1" indent="-457200" eaLnBrk="1" hangingPunct="1">
              <a:buFont typeface="Arial" pitchFamily="34" charset="0"/>
              <a:buChar char="•"/>
            </a:pPr>
            <a:r>
              <a:rPr lang="en-US" sz="2800" dirty="0" smtClean="0">
                <a:latin typeface="Calibri" pitchFamily="34" charset="0"/>
              </a:rPr>
              <a:t>Apply at any time</a:t>
            </a:r>
          </a:p>
          <a:p>
            <a:pPr marL="914400" lvl="1" indent="-457200" eaLnBrk="1" hangingPunct="1">
              <a:buFont typeface="Arial" pitchFamily="34" charset="0"/>
              <a:buChar char="•"/>
            </a:pPr>
            <a:r>
              <a:rPr lang="en-US" sz="2800" dirty="0" smtClean="0">
                <a:latin typeface="Calibri" pitchFamily="34" charset="0"/>
              </a:rPr>
              <a:t>If lost, duplicate can be requested</a:t>
            </a:r>
          </a:p>
        </p:txBody>
      </p:sp>
      <p:pic>
        <p:nvPicPr>
          <p:cNvPr id="6" name="Picture 2"/>
          <p:cNvPicPr>
            <a:picLocks noChangeAspect="1" noChangeArrowheads="1"/>
          </p:cNvPicPr>
          <p:nvPr/>
        </p:nvPicPr>
        <p:blipFill>
          <a:blip r:embed="rId4" cstate="print"/>
          <a:srcRect/>
          <a:stretch>
            <a:fillRect/>
          </a:stretch>
        </p:blipFill>
        <p:spPr bwMode="auto">
          <a:xfrm>
            <a:off x="6248400" y="5943600"/>
            <a:ext cx="2667000" cy="808391"/>
          </a:xfrm>
          <a:prstGeom prst="rect">
            <a:avLst/>
          </a:prstGeom>
          <a:noFill/>
          <a:ln w="9525">
            <a:noFill/>
            <a:miter lim="800000"/>
            <a:headEnd/>
            <a:tailEnd/>
          </a:ln>
        </p:spPr>
      </p:pic>
      <p:pic>
        <p:nvPicPr>
          <p:cNvPr id="9" name="Picture 4" descr="G5D64340"/>
          <p:cNvPicPr>
            <a:picLocks noChangeAspect="1" noChangeArrowheads="1"/>
          </p:cNvPicPr>
          <p:nvPr/>
        </p:nvPicPr>
        <p:blipFill>
          <a:blip r:embed="rId5" cstate="print"/>
          <a:srcRect/>
          <a:stretch>
            <a:fillRect/>
          </a:stretch>
        </p:blipFill>
        <p:spPr bwMode="auto">
          <a:xfrm>
            <a:off x="6400800" y="1828800"/>
            <a:ext cx="2057400" cy="3444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500"/>
                                        <p:tgtEl>
                                          <p:spTgt spid="4">
                                            <p:txEl>
                                              <p:pRg st="3" end="3"/>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amond(in)">
                                      <p:cBhvr>
                                        <p:cTn id="20" dur="500"/>
                                        <p:tgtEl>
                                          <p:spTgt spid="4">
                                            <p:txEl>
                                              <p:pRg st="4" end="4"/>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diamond(i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diamond(i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diamond(in)">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diamond(in)">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153400" cy="3231654"/>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Documentation needed to complete applications (Parent and Student)</a:t>
            </a:r>
            <a:endParaRPr lang="en-US" sz="32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Federal Income Tax Returns</a:t>
            </a:r>
          </a:p>
          <a:p>
            <a:pPr marL="914400" lvl="1" indent="-457200" eaLnBrk="1" hangingPunct="1">
              <a:buFont typeface="Arial" pitchFamily="34" charset="0"/>
              <a:buChar char="•"/>
            </a:pPr>
            <a:r>
              <a:rPr lang="en-US" sz="2800" dirty="0" smtClean="0">
                <a:latin typeface="Calibri" pitchFamily="34" charset="0"/>
              </a:rPr>
              <a:t>W-2 Forms</a:t>
            </a:r>
          </a:p>
          <a:p>
            <a:pPr marL="914400" lvl="1" indent="-457200" eaLnBrk="1" hangingPunct="1">
              <a:buFont typeface="Arial" pitchFamily="34" charset="0"/>
              <a:buChar char="•"/>
            </a:pPr>
            <a:r>
              <a:rPr lang="en-US" sz="2800" dirty="0" smtClean="0">
                <a:latin typeface="Calibri" pitchFamily="34" charset="0"/>
              </a:rPr>
              <a:t>Driver’s License</a:t>
            </a:r>
          </a:p>
          <a:p>
            <a:pPr marL="914400" lvl="1" indent="-457200" eaLnBrk="1" hangingPunct="1">
              <a:buFont typeface="Arial" pitchFamily="34" charset="0"/>
              <a:buChar char="•"/>
            </a:pPr>
            <a:r>
              <a:rPr lang="en-US" sz="2800" dirty="0" smtClean="0">
                <a:latin typeface="Calibri" pitchFamily="34" charset="0"/>
              </a:rPr>
              <a:t>Social Security Numbers</a:t>
            </a:r>
          </a:p>
          <a:p>
            <a:pPr marL="914400" lvl="1" indent="-457200" eaLnBrk="1" hangingPunct="1">
              <a:buFont typeface="Arial" pitchFamily="34" charset="0"/>
              <a:buChar char="•"/>
            </a:pPr>
            <a:r>
              <a:rPr lang="en-US" sz="2800" dirty="0" smtClean="0">
                <a:latin typeface="Calibri" pitchFamily="34" charset="0"/>
              </a:rPr>
              <a:t>Savings and Checking Account Information</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229600" cy="3662541"/>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Additional Documentation needed to complete CSS PROFILE application (Parent and Student)</a:t>
            </a:r>
            <a:endParaRPr lang="en-US" sz="2800" dirty="0">
              <a:latin typeface="Calibri" pitchFamily="34" charset="0"/>
            </a:endParaRPr>
          </a:p>
          <a:p>
            <a:pPr marL="3484563" lvl="1" indent="-457200" eaLnBrk="1" hangingPunct="1">
              <a:buFont typeface="Arial" pitchFamily="34" charset="0"/>
              <a:buChar char="•"/>
            </a:pPr>
            <a:r>
              <a:rPr lang="en-US" sz="2800" dirty="0" smtClean="0">
                <a:latin typeface="Calibri" pitchFamily="34" charset="0"/>
              </a:rPr>
              <a:t>Records of untaxed income &amp; benefits</a:t>
            </a:r>
          </a:p>
          <a:p>
            <a:pPr marL="3484563" lvl="1" indent="-457200" eaLnBrk="1" hangingPunct="1">
              <a:buFont typeface="Arial" pitchFamily="34" charset="0"/>
              <a:buChar char="•"/>
            </a:pPr>
            <a:r>
              <a:rPr lang="en-US" sz="2800" dirty="0" smtClean="0">
                <a:latin typeface="Calibri" pitchFamily="34" charset="0"/>
              </a:rPr>
              <a:t>Current Mortgage Information</a:t>
            </a:r>
          </a:p>
          <a:p>
            <a:pPr marL="3484563" lvl="1" indent="-457200" eaLnBrk="1" hangingPunct="1">
              <a:buFont typeface="Arial" pitchFamily="34" charset="0"/>
              <a:buChar char="•"/>
            </a:pPr>
            <a:r>
              <a:rPr lang="en-US" sz="2800" dirty="0" smtClean="0">
                <a:latin typeface="Calibri" pitchFamily="34" charset="0"/>
              </a:rPr>
              <a:t>Records of stocks, bonds, trusts, and other investments</a:t>
            </a:r>
          </a:p>
          <a:p>
            <a:pPr marL="914400" lvl="1" indent="-457200" eaLnBrk="1" hangingPunct="1">
              <a:buFont typeface="Arial" pitchFamily="34" charset="0"/>
              <a:buChar char="•"/>
            </a:pPr>
            <a:endParaRPr lang="en-US" sz="2800" dirty="0" smtClean="0">
              <a:latin typeface="Calibri"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pic>
        <p:nvPicPr>
          <p:cNvPr id="9" name="Picture 7" descr="G6PT0410"/>
          <p:cNvPicPr>
            <a:picLocks noChangeAspect="1" noChangeArrowheads="1"/>
          </p:cNvPicPr>
          <p:nvPr/>
        </p:nvPicPr>
        <p:blipFill>
          <a:blip r:embed="rId4" cstate="print"/>
          <a:srcRect/>
          <a:stretch>
            <a:fillRect/>
          </a:stretch>
        </p:blipFill>
        <p:spPr bwMode="auto">
          <a:xfrm>
            <a:off x="1066800" y="3048000"/>
            <a:ext cx="2176242" cy="28001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457200"/>
            <a:ext cx="8229600" cy="1143000"/>
          </a:xfrm>
          <a:solidFill>
            <a:schemeClr val="bg1">
              <a:lumMod val="85000"/>
            </a:schemeClr>
          </a:solidFill>
        </p:spPr>
        <p:txBody>
          <a:bodyPr>
            <a:normAutofit/>
          </a:bodyPr>
          <a:lstStyle/>
          <a:p>
            <a:r>
              <a:rPr lang="en-US" dirty="0" smtClean="0"/>
              <a:t>Financial Aid Applications</a:t>
            </a:r>
            <a:endParaRPr lang="en-US" dirty="0"/>
          </a:p>
        </p:txBody>
      </p:sp>
      <p:sp>
        <p:nvSpPr>
          <p:cNvPr id="4" name="Rectangle 3"/>
          <p:cNvSpPr/>
          <p:nvPr/>
        </p:nvSpPr>
        <p:spPr>
          <a:xfrm>
            <a:off x="457200" y="1752600"/>
            <a:ext cx="8153400" cy="3600986"/>
          </a:xfrm>
          <a:prstGeom prst="rect">
            <a:avLst/>
          </a:prstGeom>
          <a:solidFill>
            <a:schemeClr val="bg1">
              <a:lumMod val="95000"/>
            </a:schemeClr>
          </a:solidFill>
        </p:spPr>
        <p:txBody>
          <a:bodyPr wrap="square">
            <a:spAutoFit/>
          </a:bodyPr>
          <a:lstStyle/>
          <a:p>
            <a:pPr eaLnBrk="1" hangingPunct="1"/>
            <a:r>
              <a:rPr lang="en-US" sz="3200" dirty="0" smtClean="0">
                <a:latin typeface="Calibri" pitchFamily="34" charset="0"/>
              </a:rPr>
              <a:t>Top Tips for Completing Applications</a:t>
            </a:r>
            <a:endParaRPr lang="en-US" sz="2800" dirty="0">
              <a:latin typeface="Calibri" pitchFamily="34" charset="0"/>
            </a:endParaRPr>
          </a:p>
          <a:p>
            <a:pPr marL="914400" lvl="1" indent="-457200" eaLnBrk="1" hangingPunct="1">
              <a:buFont typeface="Arial" pitchFamily="34" charset="0"/>
              <a:buChar char="•"/>
            </a:pPr>
            <a:r>
              <a:rPr lang="en-US" sz="2800" dirty="0" smtClean="0">
                <a:latin typeface="Calibri" pitchFamily="34" charset="0"/>
              </a:rPr>
              <a:t>Meet Deadlines</a:t>
            </a:r>
          </a:p>
          <a:p>
            <a:pPr marL="914400" lvl="1" indent="-457200" eaLnBrk="1" hangingPunct="1">
              <a:buFont typeface="Arial" pitchFamily="34" charset="0"/>
              <a:buChar char="•"/>
            </a:pPr>
            <a:r>
              <a:rPr lang="en-US" sz="2800" dirty="0" smtClean="0">
                <a:latin typeface="Calibri" pitchFamily="34" charset="0"/>
              </a:rPr>
              <a:t>You can estimate information on both the FAFSA and CSS PROFILE applications</a:t>
            </a:r>
          </a:p>
          <a:p>
            <a:pPr marL="914400" lvl="1" indent="-457200" eaLnBrk="1" hangingPunct="1">
              <a:buFont typeface="Arial" pitchFamily="34" charset="0"/>
              <a:buChar char="•"/>
            </a:pPr>
            <a:r>
              <a:rPr lang="en-US" sz="2800" dirty="0" smtClean="0">
                <a:latin typeface="Calibri" pitchFamily="34" charset="0"/>
              </a:rPr>
              <a:t>Ensure Social Security Number is correct</a:t>
            </a:r>
          </a:p>
          <a:p>
            <a:pPr marL="914400" lvl="1" indent="-457200" eaLnBrk="1" hangingPunct="1">
              <a:buFont typeface="Arial" pitchFamily="34" charset="0"/>
              <a:buChar char="•"/>
            </a:pPr>
            <a:r>
              <a:rPr lang="en-US" sz="2800" dirty="0" smtClean="0">
                <a:latin typeface="Calibri" pitchFamily="34" charset="0"/>
              </a:rPr>
              <a:t>Send applications to the correct institutions</a:t>
            </a:r>
          </a:p>
          <a:p>
            <a:pPr marL="914400" lvl="1" indent="-457200" eaLnBrk="1" hangingPunct="1">
              <a:buFont typeface="Arial" pitchFamily="34" charset="0"/>
              <a:buChar char="•"/>
            </a:pPr>
            <a:r>
              <a:rPr lang="en-US" sz="2800" dirty="0" smtClean="0">
                <a:latin typeface="Calibri" pitchFamily="34" charset="0"/>
              </a:rPr>
              <a:t>Attend completion events</a:t>
            </a:r>
          </a:p>
          <a:p>
            <a:pPr marL="914400" lvl="1" indent="-457200" eaLnBrk="1" hangingPunct="1">
              <a:buFont typeface="Arial" pitchFamily="34" charset="0"/>
              <a:buChar char="•"/>
            </a:pPr>
            <a:r>
              <a:rPr lang="en-US" sz="2800" dirty="0" smtClean="0">
                <a:latin typeface="Calibri" pitchFamily="34" charset="0"/>
              </a:rPr>
              <a:t>Ask questions if you are unsure</a:t>
            </a:r>
          </a:p>
        </p:txBody>
      </p:sp>
      <p:pic>
        <p:nvPicPr>
          <p:cNvPr id="6" name="Picture 2"/>
          <p:cNvPicPr>
            <a:picLocks noChangeAspect="1" noChangeArrowheads="1"/>
          </p:cNvPicPr>
          <p:nvPr/>
        </p:nvPicPr>
        <p:blipFill>
          <a:blip r:embed="rId3" cstate="print"/>
          <a:srcRect/>
          <a:stretch>
            <a:fillRect/>
          </a:stretch>
        </p:blipFill>
        <p:spPr bwMode="auto">
          <a:xfrm>
            <a:off x="6248400" y="5943600"/>
            <a:ext cx="2667000" cy="8083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11322</TotalTime>
  <Words>864</Words>
  <Application>Microsoft Office PowerPoint</Application>
  <PresentationFormat>On-screen Show (4:3)</PresentationFormat>
  <Paragraphs>169</Paragraphs>
  <Slides>21</Slides>
  <Notes>21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Custom Design</vt:lpstr>
      <vt:lpstr>Blends</vt:lpstr>
      <vt:lpstr>1_Default Design</vt:lpstr>
      <vt:lpstr>Concourse</vt:lpstr>
      <vt:lpstr>PowerPoint Presentation</vt:lpstr>
      <vt:lpstr>The Admission Office</vt:lpstr>
      <vt:lpstr>The Financial Aid Office</vt:lpstr>
      <vt:lpstr>Financial Aid Applications</vt:lpstr>
      <vt:lpstr>Financial Aid Applications</vt:lpstr>
      <vt:lpstr>Financial Aid Applications</vt:lpstr>
      <vt:lpstr>Financial Aid Applications</vt:lpstr>
      <vt:lpstr>Financial Aid Applications</vt:lpstr>
      <vt:lpstr>Financial Aid Applications</vt:lpstr>
      <vt:lpstr>Financial Aid Applications</vt:lpstr>
      <vt:lpstr>Financial Aid Applications</vt:lpstr>
      <vt:lpstr>Financial Aid Applications</vt:lpstr>
      <vt:lpstr>Financial Aid Applications</vt:lpstr>
      <vt:lpstr>Types of Aid</vt:lpstr>
      <vt:lpstr>College Opportunity Fund (COF)</vt:lpstr>
      <vt:lpstr>Private Scholarships</vt:lpstr>
      <vt:lpstr>Financial Fit</vt:lpstr>
      <vt:lpstr>Award Letters</vt:lpstr>
      <vt:lpstr>Where Do I Go From Here?</vt:lpstr>
      <vt:lpstr>Where Do I Go From Here?</vt:lpstr>
      <vt:lpstr>PowerPoint Presentation</vt:lpstr>
    </vt:vector>
  </TitlesOfParts>
  <Company>University of Denver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WORK FOR YOU Welcome What’s new for 0506? Who to Contact Important Deadlines Student Employment Programs Work-Study Program Work-Study Supervisor Responsibilities Resources Training Opportunities Policies and Procedures Student Eligibility Undergraduate Awards Graduate Awards Earning Limits Student Earnings Supervisor Banner Security Registered Hours Award Increase, Cancellation, or Reduction  Satisfactory Academic Progress Graduation Work Hours Breaks Overtime Payroll Calendar Timesheets  Department Time Entry  Paychecks Hand Checks Tax Information (W-4, W-2) Job Level Classification Job Description Student Pay Grades Recruiting Work-Study Employees Interviewing and Selecting a Work-Study Employee Determining Pay Rate New Hire Paperwork Student Banner Security Period of Employment Volunteering At Work From the Office of Human Resources Anti-Discrimination Policy Drug and Alcohol Policy Workplace Violence From the Office of Risk Management Worker’s Compensation The Work-Study Employee New Student Orientation Retention Performance Evaluation Merit Pay Increase National Student Employment Appreciation Week Corrective Action Career Counseling Training Opportunities Termination Grievance Procedure Banner:  RJISEWH Student Employment Work History Form Work-Study Forms</dc:title>
  <dc:creator>jsprinkl</dc:creator>
  <cp:lastModifiedBy>Emily Forbes</cp:lastModifiedBy>
  <cp:revision>305</cp:revision>
  <dcterms:created xsi:type="dcterms:W3CDTF">2005-06-07T20:06:43Z</dcterms:created>
  <dcterms:modified xsi:type="dcterms:W3CDTF">2012-04-20T21:57:13Z</dcterms:modified>
</cp:coreProperties>
</file>